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8" r:id="rId2"/>
    <p:sldId id="285" r:id="rId3"/>
    <p:sldId id="287" r:id="rId4"/>
    <p:sldId id="318" r:id="rId5"/>
    <p:sldId id="288" r:id="rId6"/>
    <p:sldId id="296" r:id="rId7"/>
    <p:sldId id="316" r:id="rId8"/>
    <p:sldId id="299" r:id="rId9"/>
    <p:sldId id="297" r:id="rId10"/>
    <p:sldId id="303" r:id="rId11"/>
    <p:sldId id="317" r:id="rId12"/>
    <p:sldId id="304" r:id="rId13"/>
    <p:sldId id="305" r:id="rId14"/>
    <p:sldId id="306" r:id="rId15"/>
    <p:sldId id="308" r:id="rId16"/>
    <p:sldId id="324" r:id="rId17"/>
    <p:sldId id="315" r:id="rId18"/>
    <p:sldId id="320" r:id="rId19"/>
    <p:sldId id="302" r:id="rId20"/>
    <p:sldId id="321" r:id="rId21"/>
    <p:sldId id="322" r:id="rId22"/>
    <p:sldId id="323" r:id="rId23"/>
    <p:sldId id="325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ashile Adebimpe" initials="OA" lastIdx="1" clrIdx="0">
    <p:extLst>
      <p:ext uri="{19B8F6BF-5375-455C-9EA6-DF929625EA0E}">
        <p15:presenceInfo xmlns:p15="http://schemas.microsoft.com/office/powerpoint/2012/main" userId="ad035a1f6a2418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E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94" autoAdjust="0"/>
    <p:restoredTop sz="94255" autoAdjust="0"/>
  </p:normalViewPr>
  <p:slideViewPr>
    <p:cSldViewPr snapToGrid="0">
      <p:cViewPr varScale="1">
        <p:scale>
          <a:sx n="60" d="100"/>
          <a:sy n="60" d="100"/>
        </p:scale>
        <p:origin x="84" y="29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584"/>
    </p:cViewPr>
  </p:sorterViewPr>
  <p:notesViewPr>
    <p:cSldViewPr snapToGrid="0">
      <p:cViewPr varScale="1">
        <p:scale>
          <a:sx n="68" d="100"/>
          <a:sy n="68" d="100"/>
        </p:scale>
        <p:origin x="280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08F2E-5F06-4CE2-A139-452A1382A6F0}" type="datetimeFigureOut">
              <a:rPr lang="en-US"/>
              <a:t>11/27/2017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588A-5C4E-401A-AECC-B6F63A9DE96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C5DC6-1594-414D-9341-ABA08739246C}" type="datetimeFigureOut">
              <a:rPr lang="en-US"/>
              <a:t>11/27/2017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42409-6A04-4DC6-AC3A-D3758287A8F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Cleaning and merging, knowing the right data to pick from all forms of data available</a:t>
            </a:r>
            <a:r>
              <a:rPr lang="en-US" baseline="0" dirty="0" smtClean="0"/>
              <a:t> for the project</a:t>
            </a:r>
          </a:p>
          <a:p>
            <a:r>
              <a:rPr lang="en-US" baseline="0" dirty="0" smtClean="0"/>
              <a:t>Data Aggregation, ensuring with Python Panda libraries that that to be merge together are of the same form are consistent with the other forms of data.</a:t>
            </a:r>
          </a:p>
          <a:p>
            <a:r>
              <a:rPr lang="en-US" baseline="0" dirty="0" smtClean="0"/>
              <a:t>Data Exploration using </a:t>
            </a:r>
            <a:r>
              <a:rPr lang="en-US" baseline="0" dirty="0" err="1" smtClean="0"/>
              <a:t>Matplotlib</a:t>
            </a:r>
            <a:r>
              <a:rPr lang="en-US" baseline="0" dirty="0" smtClean="0"/>
              <a:t>, Stats models ,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 and panda to give a first hand visualization(with pie chart and bar chart) about our data and the distribution of the data so we can make sense of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Data Transformation was in two folds, transforming data for each level of visualization and also transforming data for our future predictions.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Dataset transformations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Normalizing, and scaling the data for the training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Mining: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prediction,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sequential patterns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 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only employed Classification and prediction in python SKLEARN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for our models and predictions.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Visualization: all Visualization was done with D3 in addition with to jQuery, JavaScript and Bootstrap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29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be showing a brief Video just bring</a:t>
            </a:r>
            <a:r>
              <a:rPr lang="en-US" baseline="0" dirty="0" smtClean="0"/>
              <a:t> your attention  to the topic of discussion, the issue at hand and what our solution is driving 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37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19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6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Bahamas Plastic Movement believes that through research, education, citizen science &amp; policy change, we can create a healthy marine and terrestrial environment free of plastic pollution.</a:t>
            </a:r>
          </a:p>
          <a:p>
            <a:endParaRPr lang="en-US" dirty="0" smtClean="0"/>
          </a:p>
          <a:p>
            <a:r>
              <a:rPr lang="en-US" dirty="0" smtClean="0"/>
              <a:t>So</a:t>
            </a:r>
            <a:r>
              <a:rPr lang="en-US" baseline="0" dirty="0" smtClean="0"/>
              <a:t> we are trying to create some Visual representation for their research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97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Investigating marine debris</a:t>
            </a:r>
            <a:r>
              <a:rPr lang="en-US" baseline="0" dirty="0" smtClean="0"/>
              <a:t> concentration on our beaches.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8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Visualise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analyse</a:t>
            </a:r>
            <a:r>
              <a:rPr lang="en-US" baseline="0" dirty="0" smtClean="0"/>
              <a:t>, and provide </a:t>
            </a:r>
            <a:r>
              <a:rPr lang="en-US" baseline="0" dirty="0" err="1" smtClean="0"/>
              <a:t>meaniful</a:t>
            </a:r>
            <a:r>
              <a:rPr lang="en-US" baseline="0" dirty="0" smtClean="0"/>
              <a:t> insight about debris data </a:t>
            </a:r>
            <a:r>
              <a:rPr lang="en-US" baseline="0" dirty="0" err="1" smtClean="0"/>
              <a:t>arounb</a:t>
            </a:r>
            <a:r>
              <a:rPr lang="en-US" baseline="0" dirty="0" smtClean="0"/>
              <a:t> the world and in specific locations so as to make inference about the movement and accumulation of debris 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19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38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Collection and storage: </a:t>
            </a:r>
          </a:p>
          <a:p>
            <a:r>
              <a:rPr lang="en-US" dirty="0" smtClean="0"/>
              <a:t>Python Panda and </a:t>
            </a:r>
            <a:r>
              <a:rPr lang="en-US" dirty="0" err="1" smtClean="0"/>
              <a:t>Numpy</a:t>
            </a:r>
            <a:r>
              <a:rPr lang="en-US" baseline="0" dirty="0" smtClean="0"/>
              <a:t> libraries </a:t>
            </a:r>
          </a:p>
          <a:p>
            <a:r>
              <a:rPr lang="en-US" baseline="0" dirty="0" smtClean="0"/>
              <a:t>Data Cleaning &amp; Preprocessing:</a:t>
            </a:r>
          </a:p>
          <a:p>
            <a:r>
              <a:rPr lang="en-US" baseline="0" dirty="0" err="1" smtClean="0"/>
              <a:t>sklearn.preprocessing</a:t>
            </a:r>
            <a:r>
              <a:rPr lang="en-US" baseline="0" dirty="0" smtClean="0"/>
              <a:t>, Distribution of the data, standardization, Null removal, Outliers treatment</a:t>
            </a:r>
          </a:p>
          <a:p>
            <a:r>
              <a:rPr lang="en-US" baseline="0" dirty="0" smtClean="0"/>
              <a:t>Data Analysis &amp; Mining: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mining encompasses a number of predictive modeling techniques</a:t>
            </a:r>
            <a:endParaRPr lang="en-US" baseline="0" dirty="0" smtClean="0"/>
          </a:p>
          <a:p>
            <a:r>
              <a:rPr lang="en-US" baseline="0" dirty="0" smtClean="0"/>
              <a:t>Linear Regression and Outlier analysis(Examine Outliers to examining potential causes and reason for the said outliers)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47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00200" y="0"/>
            <a:ext cx="5029200" cy="5943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77" y="3019706"/>
            <a:ext cx="4846320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777" y="5381894"/>
            <a:ext cx="4846320" cy="448056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pic>
        <p:nvPicPr>
          <p:cNvPr id="8" name="Picture 7" descr="Puffy white clouds in deep blue sky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7400"/>
            <a:ext cx="1490472" cy="3886200"/>
          </a:xfrm>
          <a:prstGeom prst="rect">
            <a:avLst/>
          </a:prstGeom>
        </p:spPr>
      </p:pic>
      <p:pic>
        <p:nvPicPr>
          <p:cNvPr id="10" name="Picture 9" descr="Closeup of plant shoot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9128" y="2057400"/>
            <a:ext cx="2060767" cy="3886200"/>
          </a:xfrm>
          <a:prstGeom prst="rect">
            <a:avLst/>
          </a:prstGeom>
        </p:spPr>
      </p:pic>
      <p:pic>
        <p:nvPicPr>
          <p:cNvPr id="11" name="Picture 10" descr="Wave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7400"/>
            <a:ext cx="32826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BA680-010F-43D9-8AE5-37625FD109EC}" type="datetime1">
              <a:rPr lang="en-US" smtClean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0500"/>
            <a:ext cx="2057400" cy="59864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0500"/>
            <a:ext cx="7734300" cy="59864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C0007-0B87-4920-8533-E0DF98DB1335}" type="datetime1">
              <a:rPr lang="en-US" smtClean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1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34227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think-cell Slide" r:id="rId4" imgW="444" imgH="443" progId="TCLayout.ActiveDocument.1">
                  <p:embed/>
                </p:oleObj>
              </mc:Choice>
              <mc:Fallback>
                <p:oleObj name="think-cell Slide" r:id="rId4" imgW="444" imgH="44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E6867-43B9-467A-AE08-BEA66C1DC450}" type="datetime1">
              <a:rPr lang="en-US" smtClean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00199" y="2059146"/>
            <a:ext cx="7199696" cy="388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777" y="2263913"/>
            <a:ext cx="6949440" cy="314339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777" y="5381893"/>
            <a:ext cx="6949440" cy="44952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0" descr="Closeup of green plant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9146"/>
            <a:ext cx="1490472" cy="3886200"/>
          </a:xfrm>
          <a:prstGeom prst="rect">
            <a:avLst/>
          </a:prstGeom>
        </p:spPr>
      </p:pic>
      <p:pic>
        <p:nvPicPr>
          <p:cNvPr id="9" name="Picture 8" descr="Wave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9146"/>
            <a:ext cx="32826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9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C9F7A-1A6E-4289-91D3-DBD969CD0811}" type="datetime1">
              <a:rPr lang="en-US" smtClean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9699" y="1554480"/>
            <a:ext cx="4608576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9699" y="2434147"/>
            <a:ext cx="4608576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54480"/>
            <a:ext cx="4610100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34147"/>
            <a:ext cx="4610100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D981D-990F-4AAD-B073-7C41D2888CCC}" type="datetime1">
              <a:rPr lang="en-US" smtClean="0"/>
              <a:t>11/27/2017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1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B5420-635E-4263-B374-9ED691219B92}" type="datetime1">
              <a:rPr lang="en-US" smtClean="0"/>
              <a:t>11/27/2017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7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985EE-DAB0-4856-8A11-C2D5422BCEF6}" type="datetime1">
              <a:rPr lang="en-US" smtClean="0"/>
              <a:t>11/27/2017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2434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699" y="915923"/>
            <a:ext cx="5216979" cy="506577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82434" y="3502152"/>
            <a:ext cx="4155622" cy="2479548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90B58-7790-45D0-B692-6E07AEE0E367}" type="datetime1">
              <a:rPr lang="en-US" smtClean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5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2435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915923"/>
            <a:ext cx="6626677" cy="5065776"/>
          </a:xfrm>
        </p:spPr>
        <p:txBody>
          <a:bodyPr tIns="1371600">
            <a:normAutofit/>
          </a:bodyPr>
          <a:lstStyle>
            <a:lvl1pPr marL="0" indent="0" algn="ctr">
              <a:spcBef>
                <a:spcPts val="0"/>
              </a:spcBef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82435" y="3502152"/>
            <a:ext cx="4155622" cy="2479547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69D4-6E3F-4FCA-BA2A-81F695F7CF32}" type="datetime1">
              <a:rPr lang="en-US" smtClean="0"/>
              <a:t>11/27/2017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1376728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" name="think-cell Slide" r:id="rId15" imgW="444" imgH="443" progId="TCLayout.ActiveDocument.1">
                  <p:embed/>
                </p:oleObj>
              </mc:Choice>
              <mc:Fallback>
                <p:oleObj name="think-cell Slide" r:id="rId15" imgW="444" imgH="44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</a:t>
            </a:r>
            <a:r>
              <a:rPr dirty="0"/>
              <a:t>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CD8D479-8942-46E8-A226-A4E01F7A105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388F2F9-6F3B-4DE4-BA3F-CDC47DE52F97}" type="datetime1">
              <a:rPr lang="en-US" smtClean="0"/>
              <a:t>11/27/2017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1.xlsx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7.bin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" TargetMode="External"/><Relationship Id="rId2" Type="http://schemas.openxmlformats.org/officeDocument/2006/relationships/hyperlink" Target="https://www.youtube.com/watch?v=-OyEcLuDMek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jpe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77" y="1451610"/>
            <a:ext cx="4846320" cy="3955696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latin typeface="Trebuchet MS" panose="020B0603020202020204" pitchFamily="34" charset="0"/>
              </a:rPr>
              <a:t>Analytics </a:t>
            </a:r>
            <a:r>
              <a:rPr lang="en-US" sz="4400" b="1" dirty="0">
                <a:latin typeface="Trebuchet MS" panose="020B0603020202020204" pitchFamily="34" charset="0"/>
              </a:rPr>
              <a:t>on t</a:t>
            </a:r>
            <a:r>
              <a:rPr lang="en-US" sz="4400" b="1" dirty="0" smtClean="0">
                <a:latin typeface="Trebuchet MS" panose="020B0603020202020204" pitchFamily="34" charset="0"/>
              </a:rPr>
              <a:t>he </a:t>
            </a:r>
            <a:r>
              <a:rPr lang="en-US" sz="4400" b="1" dirty="0">
                <a:latin typeface="Trebuchet MS" panose="020B0603020202020204" pitchFamily="34" charset="0"/>
              </a:rPr>
              <a:t>Movement of Floating Marine Debris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smtClean="0"/>
              <a:t>A Presentation by Visual Pearl Group.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0787" t="832" r="4235" b="8532"/>
          <a:stretch/>
        </p:blipFill>
        <p:spPr>
          <a:xfrm>
            <a:off x="6724357" y="2067950"/>
            <a:ext cx="2096435" cy="38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32"/>
          <p:cNvGrpSpPr>
            <a:grpSpLocks/>
          </p:cNvGrpSpPr>
          <p:nvPr/>
        </p:nvGrpSpPr>
        <p:grpSpPr bwMode="auto">
          <a:xfrm>
            <a:off x="623058" y="482031"/>
            <a:ext cx="10512360" cy="416118"/>
            <a:chOff x="247" y="666"/>
            <a:chExt cx="5263" cy="179"/>
          </a:xfrm>
        </p:grpSpPr>
        <p:sp>
          <p:nvSpPr>
            <p:cNvPr id="63500" name="Line 33"/>
            <p:cNvSpPr>
              <a:spLocks noChangeShapeType="1"/>
            </p:cNvSpPr>
            <p:nvPr/>
          </p:nvSpPr>
          <p:spPr bwMode="gray">
            <a:xfrm>
              <a:off x="247" y="774"/>
              <a:ext cx="5263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21">
                <a:solidFill>
                  <a:srgbClr val="000000"/>
                </a:solidFill>
              </a:endParaRPr>
            </a:p>
          </p:txBody>
        </p:sp>
        <p:sp>
          <p:nvSpPr>
            <p:cNvPr id="63501" name="Rectangle 34"/>
            <p:cNvSpPr>
              <a:spLocks noChangeArrowheads="1"/>
            </p:cNvSpPr>
            <p:nvPr/>
          </p:nvSpPr>
          <p:spPr bwMode="gray">
            <a:xfrm>
              <a:off x="2535" y="666"/>
              <a:ext cx="687" cy="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827" tIns="0" rIns="56827" bIns="0" anchor="b" anchorCtr="1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sz="2841" b="1" dirty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Outline</a:t>
              </a:r>
            </a:p>
          </p:txBody>
        </p:sp>
      </p:grp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649208" y="1138719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rgbClr val="6A9A13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711767" y="1399283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Introduction</a:t>
            </a: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649208" y="1999677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711767" y="2260240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Motivation</a:t>
            </a: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649208" y="2887721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711767" y="3148285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rgbClr val="6A9A13"/>
                </a:solidFill>
                <a:latin typeface="Trebuchet MS" panose="020B0603020202020204" pitchFamily="34" charset="0"/>
              </a:rPr>
              <a:t>Data Definition, Description and Preprocessing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649208" y="3729712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711767" y="3990276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Solution Architecture and Framework </a:t>
            </a: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649208" y="4582550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711767" y="4843114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Live Demo of the proposed system </a:t>
            </a:r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649208" y="5443508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711767" y="5704071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Conclusion and Future Works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03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697885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2" name="think-cell Slide" r:id="rId5" imgW="444" imgH="443" progId="TCLayout.ActiveDocument.1">
                  <p:embed/>
                </p:oleObj>
              </mc:Choice>
              <mc:Fallback>
                <p:oleObj name="think-cell Slide" r:id="rId5" imgW="444" imgH="44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490" name="Group 32"/>
          <p:cNvGrpSpPr>
            <a:grpSpLocks/>
          </p:cNvGrpSpPr>
          <p:nvPr/>
        </p:nvGrpSpPr>
        <p:grpSpPr bwMode="auto">
          <a:xfrm>
            <a:off x="623058" y="482035"/>
            <a:ext cx="10512360" cy="416119"/>
            <a:chOff x="247" y="666"/>
            <a:chExt cx="5263" cy="179"/>
          </a:xfrm>
        </p:grpSpPr>
        <p:sp>
          <p:nvSpPr>
            <p:cNvPr id="63500" name="Line 33"/>
            <p:cNvSpPr>
              <a:spLocks noChangeShapeType="1"/>
            </p:cNvSpPr>
            <p:nvPr/>
          </p:nvSpPr>
          <p:spPr bwMode="gray">
            <a:xfrm>
              <a:off x="247" y="774"/>
              <a:ext cx="5263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21">
                <a:solidFill>
                  <a:srgbClr val="000000"/>
                </a:solidFill>
              </a:endParaRPr>
            </a:p>
          </p:txBody>
        </p:sp>
        <p:sp>
          <p:nvSpPr>
            <p:cNvPr id="63501" name="Rectangle 34"/>
            <p:cNvSpPr>
              <a:spLocks noChangeArrowheads="1"/>
            </p:cNvSpPr>
            <p:nvPr/>
          </p:nvSpPr>
          <p:spPr bwMode="gray">
            <a:xfrm>
              <a:off x="2210" y="666"/>
              <a:ext cx="1340" cy="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827" tIns="0" rIns="56827" bIns="0" anchor="b" anchorCtr="1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sz="2841" b="1" dirty="0" smtClean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Data Definition</a:t>
              </a:r>
              <a:endParaRPr lang="en-US" sz="2841" b="1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Visual Pearl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543971" y="1388315"/>
            <a:ext cx="71783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Trebuchet MS" panose="020B0603020202020204" pitchFamily="34" charset="0"/>
              </a:rPr>
              <a:t>We got over </a:t>
            </a:r>
            <a:r>
              <a:rPr lang="en-US" sz="4000" b="1" i="1" dirty="0" smtClean="0">
                <a:solidFill>
                  <a:srgbClr val="FF0000"/>
                </a:solidFill>
                <a:latin typeface="Trebuchet MS" panose="020B0603020202020204" pitchFamily="34" charset="0"/>
              </a:rPr>
              <a:t>200,000</a:t>
            </a:r>
            <a:r>
              <a:rPr lang="en-US" sz="3600" i="1" dirty="0" smtClean="0">
                <a:latin typeface="Trebuchet MS" panose="020B0603020202020204" pitchFamily="34" charset="0"/>
              </a:rPr>
              <a:t> </a:t>
            </a:r>
            <a:r>
              <a:rPr lang="en-US" sz="3600" i="1" dirty="0">
                <a:latin typeface="Trebuchet MS" panose="020B0603020202020204" pitchFamily="34" charset="0"/>
              </a:rPr>
              <a:t>records of data in multiple segment from different </a:t>
            </a:r>
            <a:r>
              <a:rPr lang="en-US" sz="3600" i="1" dirty="0" smtClean="0">
                <a:latin typeface="Trebuchet MS" panose="020B0603020202020204" pitchFamily="34" charset="0"/>
              </a:rPr>
              <a:t>community.</a:t>
            </a:r>
            <a:endParaRPr lang="en-US" sz="3600" i="1" dirty="0">
              <a:latin typeface="Trebuchet MS" panose="020B0603020202020204" pitchFamily="34" charset="0"/>
            </a:endParaRPr>
          </a:p>
          <a:p>
            <a:endParaRPr lang="en-US" sz="3600" i="1" dirty="0">
              <a:latin typeface="Trebuchet MS" panose="020B0603020202020204" pitchFamily="34" charset="0"/>
            </a:endParaRPr>
          </a:p>
          <a:p>
            <a:r>
              <a:rPr lang="en-US" sz="3600" i="1" dirty="0">
                <a:latin typeface="Trebuchet MS" panose="020B0603020202020204" pitchFamily="34" charset="0"/>
              </a:rPr>
              <a:t>The data contains  geographical features of debris from different </a:t>
            </a:r>
            <a:r>
              <a:rPr lang="en-US" sz="3600" i="1" dirty="0" smtClean="0">
                <a:latin typeface="Trebuchet MS" panose="020B0603020202020204" pitchFamily="34" charset="0"/>
              </a:rPr>
              <a:t>communities.</a:t>
            </a:r>
            <a:endParaRPr lang="en-US" sz="3600" i="1" dirty="0">
              <a:latin typeface="Trebuchet MS" panose="020B0603020202020204" pitchFamily="34" charset="0"/>
            </a:endParaRPr>
          </a:p>
        </p:txBody>
      </p:sp>
      <p:pic>
        <p:nvPicPr>
          <p:cNvPr id="20543" name="Picture 63" descr="analysis, analytics, data, report, science, sum, summary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64" y="1388315"/>
            <a:ext cx="3844326" cy="384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697885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9" name="think-cell Slide" r:id="rId4" imgW="444" imgH="443" progId="TCLayout.ActiveDocument.1">
                  <p:embed/>
                </p:oleObj>
              </mc:Choice>
              <mc:Fallback>
                <p:oleObj name="think-cell Slide" r:id="rId4" imgW="444" imgH="44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hape 1297"/>
          <p:cNvSpPr/>
          <p:nvPr/>
        </p:nvSpPr>
        <p:spPr>
          <a:xfrm>
            <a:off x="436938" y="482035"/>
            <a:ext cx="10698480" cy="63759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247" y="112226"/>
                </a:moveTo>
                <a:cubicBezTo>
                  <a:pt x="53001" y="110741"/>
                  <a:pt x="52471" y="108201"/>
                  <a:pt x="52471" y="108201"/>
                </a:cubicBezTo>
                <a:lnTo>
                  <a:pt x="34362" y="110213"/>
                </a:lnTo>
                <a:cubicBezTo>
                  <a:pt x="33324" y="110145"/>
                  <a:pt x="32293" y="108872"/>
                  <a:pt x="31258" y="108201"/>
                </a:cubicBezTo>
                <a:cubicBezTo>
                  <a:pt x="31042" y="107865"/>
                  <a:pt x="30830" y="107365"/>
                  <a:pt x="30611" y="107195"/>
                </a:cubicBezTo>
                <a:cubicBezTo>
                  <a:pt x="28023" y="105181"/>
                  <a:pt x="29429" y="107662"/>
                  <a:pt x="28154" y="105182"/>
                </a:cubicBezTo>
                <a:lnTo>
                  <a:pt x="17418" y="106188"/>
                </a:lnTo>
                <a:cubicBezTo>
                  <a:pt x="16796" y="106295"/>
                  <a:pt x="14485" y="109881"/>
                  <a:pt x="14314" y="110213"/>
                </a:cubicBezTo>
                <a:cubicBezTo>
                  <a:pt x="14141" y="110549"/>
                  <a:pt x="13973" y="111037"/>
                  <a:pt x="13796" y="111220"/>
                </a:cubicBezTo>
                <a:cubicBezTo>
                  <a:pt x="13324" y="111709"/>
                  <a:pt x="12848" y="111890"/>
                  <a:pt x="12374" y="112226"/>
                </a:cubicBezTo>
                <a:cubicBezTo>
                  <a:pt x="8881" y="111890"/>
                  <a:pt x="5202" y="120000"/>
                  <a:pt x="1897" y="111220"/>
                </a:cubicBezTo>
                <a:cubicBezTo>
                  <a:pt x="794" y="108291"/>
                  <a:pt x="1838" y="93097"/>
                  <a:pt x="1767" y="84051"/>
                </a:cubicBezTo>
                <a:cubicBezTo>
                  <a:pt x="1747" y="81476"/>
                  <a:pt x="1652" y="77606"/>
                  <a:pt x="1509" y="74995"/>
                </a:cubicBezTo>
                <a:cubicBezTo>
                  <a:pt x="1433" y="73617"/>
                  <a:pt x="1336" y="72312"/>
                  <a:pt x="1250" y="70970"/>
                </a:cubicBezTo>
                <a:cubicBezTo>
                  <a:pt x="1207" y="64933"/>
                  <a:pt x="1176" y="58890"/>
                  <a:pt x="1120" y="52858"/>
                </a:cubicBezTo>
                <a:cubicBezTo>
                  <a:pt x="1090" y="49496"/>
                  <a:pt x="1017" y="46161"/>
                  <a:pt x="991" y="42796"/>
                </a:cubicBezTo>
                <a:cubicBezTo>
                  <a:pt x="853" y="24503"/>
                  <a:pt x="0" y="18647"/>
                  <a:pt x="991" y="13615"/>
                </a:cubicBezTo>
                <a:cubicBezTo>
                  <a:pt x="1983" y="8584"/>
                  <a:pt x="4959" y="13239"/>
                  <a:pt x="6941" y="12609"/>
                </a:cubicBezTo>
                <a:cubicBezTo>
                  <a:pt x="7077" y="12566"/>
                  <a:pt x="7193" y="11674"/>
                  <a:pt x="7329" y="11603"/>
                </a:cubicBezTo>
                <a:cubicBezTo>
                  <a:pt x="17879" y="6131"/>
                  <a:pt x="9737" y="11730"/>
                  <a:pt x="14184" y="8584"/>
                </a:cubicBezTo>
                <a:cubicBezTo>
                  <a:pt x="19702" y="0"/>
                  <a:pt x="14413" y="7872"/>
                  <a:pt x="29706" y="8584"/>
                </a:cubicBezTo>
                <a:lnTo>
                  <a:pt x="58033" y="9591"/>
                </a:lnTo>
                <a:cubicBezTo>
                  <a:pt x="58162" y="9926"/>
                  <a:pt x="58287" y="10389"/>
                  <a:pt x="58421" y="10597"/>
                </a:cubicBezTo>
                <a:cubicBezTo>
                  <a:pt x="59145" y="11724"/>
                  <a:pt x="60206" y="12174"/>
                  <a:pt x="60878" y="12609"/>
                </a:cubicBezTo>
                <a:lnTo>
                  <a:pt x="68510" y="11603"/>
                </a:lnTo>
                <a:cubicBezTo>
                  <a:pt x="90644" y="10038"/>
                  <a:pt x="82379" y="16962"/>
                  <a:pt x="91533" y="8584"/>
                </a:cubicBezTo>
                <a:cubicBezTo>
                  <a:pt x="92999" y="8920"/>
                  <a:pt x="94466" y="8991"/>
                  <a:pt x="95931" y="9591"/>
                </a:cubicBezTo>
                <a:cubicBezTo>
                  <a:pt x="96108" y="9663"/>
                  <a:pt x="96272" y="10414"/>
                  <a:pt x="96448" y="10597"/>
                </a:cubicBezTo>
                <a:cubicBezTo>
                  <a:pt x="96920" y="11086"/>
                  <a:pt x="97397" y="11268"/>
                  <a:pt x="97871" y="11603"/>
                </a:cubicBezTo>
                <a:cubicBezTo>
                  <a:pt x="98000" y="11938"/>
                  <a:pt x="98127" y="12352"/>
                  <a:pt x="98259" y="12609"/>
                </a:cubicBezTo>
                <a:cubicBezTo>
                  <a:pt x="98621" y="13312"/>
                  <a:pt x="99336" y="14173"/>
                  <a:pt x="99682" y="14622"/>
                </a:cubicBezTo>
                <a:cubicBezTo>
                  <a:pt x="100377" y="16786"/>
                  <a:pt x="100508" y="17686"/>
                  <a:pt x="101363" y="17640"/>
                </a:cubicBezTo>
                <a:lnTo>
                  <a:pt x="119084" y="15628"/>
                </a:lnTo>
                <a:cubicBezTo>
                  <a:pt x="119342" y="15963"/>
                  <a:pt x="119732" y="14851"/>
                  <a:pt x="119860" y="16634"/>
                </a:cubicBezTo>
                <a:cubicBezTo>
                  <a:pt x="120000" y="18591"/>
                  <a:pt x="119794" y="25695"/>
                  <a:pt x="119472" y="27703"/>
                </a:cubicBezTo>
                <a:cubicBezTo>
                  <a:pt x="119365" y="28365"/>
                  <a:pt x="119213" y="28373"/>
                  <a:pt x="119084" y="28709"/>
                </a:cubicBezTo>
                <a:cubicBezTo>
                  <a:pt x="118997" y="29715"/>
                  <a:pt x="118847" y="30530"/>
                  <a:pt x="118825" y="31728"/>
                </a:cubicBezTo>
                <a:cubicBezTo>
                  <a:pt x="118752" y="35683"/>
                  <a:pt x="119016" y="36072"/>
                  <a:pt x="119342" y="37765"/>
                </a:cubicBezTo>
                <a:cubicBezTo>
                  <a:pt x="119564" y="40350"/>
                  <a:pt x="119856" y="42223"/>
                  <a:pt x="119472" y="45815"/>
                </a:cubicBezTo>
                <a:cubicBezTo>
                  <a:pt x="119358" y="46877"/>
                  <a:pt x="119127" y="46486"/>
                  <a:pt x="118954" y="46821"/>
                </a:cubicBezTo>
                <a:cubicBezTo>
                  <a:pt x="118911" y="47827"/>
                  <a:pt x="118847" y="48793"/>
                  <a:pt x="118825" y="49840"/>
                </a:cubicBezTo>
                <a:cubicBezTo>
                  <a:pt x="118761" y="52836"/>
                  <a:pt x="118829" y="56041"/>
                  <a:pt x="118696" y="58896"/>
                </a:cubicBezTo>
                <a:cubicBezTo>
                  <a:pt x="118643" y="60032"/>
                  <a:pt x="118437" y="60237"/>
                  <a:pt x="118308" y="60908"/>
                </a:cubicBezTo>
                <a:cubicBezTo>
                  <a:pt x="118351" y="61914"/>
                  <a:pt x="118352" y="63099"/>
                  <a:pt x="118437" y="63927"/>
                </a:cubicBezTo>
                <a:cubicBezTo>
                  <a:pt x="118534" y="64871"/>
                  <a:pt x="118810" y="64736"/>
                  <a:pt x="118825" y="65939"/>
                </a:cubicBezTo>
                <a:cubicBezTo>
                  <a:pt x="118918" y="73145"/>
                  <a:pt x="118692" y="73337"/>
                  <a:pt x="118178" y="76002"/>
                </a:cubicBezTo>
                <a:cubicBezTo>
                  <a:pt x="118221" y="77679"/>
                  <a:pt x="118186" y="79610"/>
                  <a:pt x="118308" y="81033"/>
                </a:cubicBezTo>
                <a:cubicBezTo>
                  <a:pt x="118383" y="81915"/>
                  <a:pt x="118585" y="81422"/>
                  <a:pt x="118696" y="82039"/>
                </a:cubicBezTo>
                <a:cubicBezTo>
                  <a:pt x="118894" y="83142"/>
                  <a:pt x="119041" y="84722"/>
                  <a:pt x="119213" y="86064"/>
                </a:cubicBezTo>
                <a:cubicBezTo>
                  <a:pt x="119170" y="87406"/>
                  <a:pt x="119154" y="88818"/>
                  <a:pt x="119084" y="90089"/>
                </a:cubicBezTo>
                <a:cubicBezTo>
                  <a:pt x="118988" y="91821"/>
                  <a:pt x="118623" y="95159"/>
                  <a:pt x="118437" y="96126"/>
                </a:cubicBezTo>
                <a:cubicBezTo>
                  <a:pt x="118323" y="96714"/>
                  <a:pt x="118178" y="96797"/>
                  <a:pt x="118049" y="97132"/>
                </a:cubicBezTo>
                <a:cubicBezTo>
                  <a:pt x="117539" y="103083"/>
                  <a:pt x="118108" y="97521"/>
                  <a:pt x="117273" y="102164"/>
                </a:cubicBezTo>
                <a:cubicBezTo>
                  <a:pt x="117124" y="102991"/>
                  <a:pt x="117034" y="104355"/>
                  <a:pt x="116885" y="105182"/>
                </a:cubicBezTo>
                <a:cubicBezTo>
                  <a:pt x="116728" y="106054"/>
                  <a:pt x="116545" y="106604"/>
                  <a:pt x="116367" y="107195"/>
                </a:cubicBezTo>
                <a:cubicBezTo>
                  <a:pt x="115930" y="108653"/>
                  <a:pt x="115400" y="109096"/>
                  <a:pt x="114945" y="109207"/>
                </a:cubicBezTo>
                <a:cubicBezTo>
                  <a:pt x="112531" y="109794"/>
                  <a:pt x="110116" y="109878"/>
                  <a:pt x="107701" y="110213"/>
                </a:cubicBezTo>
                <a:cubicBezTo>
                  <a:pt x="107098" y="110549"/>
                  <a:pt x="106493" y="110766"/>
                  <a:pt x="105890" y="111220"/>
                </a:cubicBezTo>
                <a:cubicBezTo>
                  <a:pt x="105156" y="111773"/>
                  <a:pt x="104429" y="112930"/>
                  <a:pt x="103692" y="113232"/>
                </a:cubicBezTo>
                <a:cubicBezTo>
                  <a:pt x="101969" y="113937"/>
                  <a:pt x="100242" y="113903"/>
                  <a:pt x="98518" y="114238"/>
                </a:cubicBezTo>
                <a:cubicBezTo>
                  <a:pt x="97742" y="113567"/>
                  <a:pt x="96960" y="113224"/>
                  <a:pt x="96189" y="112226"/>
                </a:cubicBezTo>
                <a:cubicBezTo>
                  <a:pt x="95921" y="111877"/>
                  <a:pt x="95672" y="110884"/>
                  <a:pt x="95413" y="110213"/>
                </a:cubicBezTo>
                <a:cubicBezTo>
                  <a:pt x="95284" y="109878"/>
                  <a:pt x="95162" y="109258"/>
                  <a:pt x="95025" y="109207"/>
                </a:cubicBezTo>
                <a:cubicBezTo>
                  <a:pt x="91748" y="107993"/>
                  <a:pt x="93213" y="108742"/>
                  <a:pt x="90628" y="107195"/>
                </a:cubicBezTo>
                <a:cubicBezTo>
                  <a:pt x="90262" y="106721"/>
                  <a:pt x="88427" y="104116"/>
                  <a:pt x="87911" y="104176"/>
                </a:cubicBezTo>
                <a:cubicBezTo>
                  <a:pt x="85409" y="104467"/>
                  <a:pt x="82910" y="105518"/>
                  <a:pt x="80409" y="106188"/>
                </a:cubicBezTo>
                <a:cubicBezTo>
                  <a:pt x="79978" y="106524"/>
                  <a:pt x="79544" y="106682"/>
                  <a:pt x="79116" y="107195"/>
                </a:cubicBezTo>
                <a:cubicBezTo>
                  <a:pt x="78981" y="107356"/>
                  <a:pt x="78859" y="107922"/>
                  <a:pt x="78728" y="108201"/>
                </a:cubicBezTo>
                <a:cubicBezTo>
                  <a:pt x="77123" y="111605"/>
                  <a:pt x="78198" y="108904"/>
                  <a:pt x="77305" y="111220"/>
                </a:cubicBezTo>
                <a:cubicBezTo>
                  <a:pt x="74675" y="110884"/>
                  <a:pt x="72043" y="111115"/>
                  <a:pt x="69415" y="110213"/>
                </a:cubicBezTo>
                <a:cubicBezTo>
                  <a:pt x="69101" y="110106"/>
                  <a:pt x="68816" y="108713"/>
                  <a:pt x="68510" y="108201"/>
                </a:cubicBezTo>
                <a:cubicBezTo>
                  <a:pt x="68211" y="107704"/>
                  <a:pt x="67906" y="107530"/>
                  <a:pt x="67604" y="107195"/>
                </a:cubicBezTo>
                <a:lnTo>
                  <a:pt x="58679" y="109207"/>
                </a:lnTo>
                <a:cubicBezTo>
                  <a:pt x="58543" y="109251"/>
                  <a:pt x="58422" y="109922"/>
                  <a:pt x="58291" y="110213"/>
                </a:cubicBezTo>
                <a:cubicBezTo>
                  <a:pt x="58120" y="110593"/>
                  <a:pt x="57945" y="110840"/>
                  <a:pt x="57774" y="111220"/>
                </a:cubicBezTo>
                <a:cubicBezTo>
                  <a:pt x="56475" y="114107"/>
                  <a:pt x="58486" y="110086"/>
                  <a:pt x="56868" y="113232"/>
                </a:cubicBezTo>
                <a:cubicBezTo>
                  <a:pt x="56610" y="113064"/>
                  <a:pt x="56459" y="111052"/>
                  <a:pt x="56222" y="110213"/>
                </a:cubicBezTo>
                <a:cubicBezTo>
                  <a:pt x="55914" y="110691"/>
                  <a:pt x="55870" y="108861"/>
                  <a:pt x="55446" y="108201"/>
                </a:cubicBezTo>
              </a:path>
            </a:pathLst>
          </a:custGeom>
          <a:blipFill rotWithShape="1">
            <a:blip r:embed="rId6" cstate="print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490" name="Group 32"/>
          <p:cNvGrpSpPr>
            <a:grpSpLocks/>
          </p:cNvGrpSpPr>
          <p:nvPr/>
        </p:nvGrpSpPr>
        <p:grpSpPr bwMode="auto">
          <a:xfrm>
            <a:off x="623058" y="482035"/>
            <a:ext cx="10512360" cy="416119"/>
            <a:chOff x="247" y="666"/>
            <a:chExt cx="5263" cy="179"/>
          </a:xfrm>
        </p:grpSpPr>
        <p:sp>
          <p:nvSpPr>
            <p:cNvPr id="63500" name="Line 33"/>
            <p:cNvSpPr>
              <a:spLocks noChangeShapeType="1"/>
            </p:cNvSpPr>
            <p:nvPr/>
          </p:nvSpPr>
          <p:spPr bwMode="gray">
            <a:xfrm>
              <a:off x="247" y="774"/>
              <a:ext cx="5263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21">
                <a:solidFill>
                  <a:srgbClr val="000000"/>
                </a:solidFill>
              </a:endParaRPr>
            </a:p>
          </p:txBody>
        </p:sp>
        <p:sp>
          <p:nvSpPr>
            <p:cNvPr id="63501" name="Rectangle 34"/>
            <p:cNvSpPr>
              <a:spLocks noChangeArrowheads="1"/>
            </p:cNvSpPr>
            <p:nvPr/>
          </p:nvSpPr>
          <p:spPr bwMode="gray">
            <a:xfrm>
              <a:off x="2210" y="666"/>
              <a:ext cx="1340" cy="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827" tIns="0" rIns="56827" bIns="0" anchor="b" anchorCtr="1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sz="2841" b="1" dirty="0" smtClean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Data Definition</a:t>
              </a:r>
              <a:endParaRPr lang="en-US" sz="2841" b="1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439218"/>
              </p:ext>
            </p:extLst>
          </p:nvPr>
        </p:nvGraphicFramePr>
        <p:xfrm>
          <a:off x="1376183" y="1028417"/>
          <a:ext cx="9006109" cy="5244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0" name="Worksheet" r:id="rId8" imgW="4628950" imgH="2695540" progId="Excel.Sheet.12">
                  <p:embed/>
                </p:oleObj>
              </mc:Choice>
              <mc:Fallback>
                <p:oleObj name="Worksheet" r:id="rId8" imgW="4628950" imgH="26955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76183" y="1028417"/>
                        <a:ext cx="9006109" cy="5244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20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32"/>
          <p:cNvGrpSpPr>
            <a:grpSpLocks/>
          </p:cNvGrpSpPr>
          <p:nvPr/>
        </p:nvGrpSpPr>
        <p:grpSpPr bwMode="auto">
          <a:xfrm>
            <a:off x="623058" y="482035"/>
            <a:ext cx="10512360" cy="416119"/>
            <a:chOff x="247" y="666"/>
            <a:chExt cx="5263" cy="179"/>
          </a:xfrm>
        </p:grpSpPr>
        <p:sp>
          <p:nvSpPr>
            <p:cNvPr id="63500" name="Line 33"/>
            <p:cNvSpPr>
              <a:spLocks noChangeShapeType="1"/>
            </p:cNvSpPr>
            <p:nvPr/>
          </p:nvSpPr>
          <p:spPr bwMode="gray">
            <a:xfrm>
              <a:off x="247" y="774"/>
              <a:ext cx="5263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21">
                <a:solidFill>
                  <a:srgbClr val="000000"/>
                </a:solidFill>
              </a:endParaRPr>
            </a:p>
          </p:txBody>
        </p:sp>
        <p:sp>
          <p:nvSpPr>
            <p:cNvPr id="63501" name="Rectangle 34"/>
            <p:cNvSpPr>
              <a:spLocks noChangeArrowheads="1"/>
            </p:cNvSpPr>
            <p:nvPr/>
          </p:nvSpPr>
          <p:spPr bwMode="gray">
            <a:xfrm>
              <a:off x="2249" y="666"/>
              <a:ext cx="1262" cy="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827" tIns="0" rIns="56827" bIns="0" anchor="b" anchorCtr="1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sz="2841" b="1" dirty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Data </a:t>
              </a:r>
              <a:r>
                <a:rPr lang="en-US" sz="2841" b="1" dirty="0" smtClean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Snapshot</a:t>
              </a:r>
              <a:endParaRPr lang="en-US" sz="2841" b="1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54" y="1261762"/>
            <a:ext cx="11507372" cy="502686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softEdge rad="12700"/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7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32"/>
          <p:cNvGrpSpPr>
            <a:grpSpLocks/>
          </p:cNvGrpSpPr>
          <p:nvPr/>
        </p:nvGrpSpPr>
        <p:grpSpPr bwMode="auto">
          <a:xfrm>
            <a:off x="623058" y="482035"/>
            <a:ext cx="10512360" cy="416119"/>
            <a:chOff x="247" y="666"/>
            <a:chExt cx="5263" cy="179"/>
          </a:xfrm>
        </p:grpSpPr>
        <p:sp>
          <p:nvSpPr>
            <p:cNvPr id="63500" name="Line 33"/>
            <p:cNvSpPr>
              <a:spLocks noChangeShapeType="1"/>
            </p:cNvSpPr>
            <p:nvPr/>
          </p:nvSpPr>
          <p:spPr bwMode="gray">
            <a:xfrm>
              <a:off x="247" y="774"/>
              <a:ext cx="5263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21">
                <a:solidFill>
                  <a:srgbClr val="000000"/>
                </a:solidFill>
              </a:endParaRPr>
            </a:p>
          </p:txBody>
        </p:sp>
        <p:sp>
          <p:nvSpPr>
            <p:cNvPr id="63501" name="Rectangle 34"/>
            <p:cNvSpPr>
              <a:spLocks noChangeArrowheads="1"/>
            </p:cNvSpPr>
            <p:nvPr/>
          </p:nvSpPr>
          <p:spPr bwMode="gray">
            <a:xfrm>
              <a:off x="2039" y="666"/>
              <a:ext cx="1682" cy="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827" tIns="0" rIns="56827" bIns="0" anchor="b" anchorCtr="1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sz="2841" b="1" dirty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Data Preprocessing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Visual Pearl</a:t>
            </a:r>
            <a:endParaRPr lang="en-US" dirty="0"/>
          </a:p>
        </p:txBody>
      </p:sp>
      <p:sp>
        <p:nvSpPr>
          <p:cNvPr id="57" name="Rounded Rectangle 56"/>
          <p:cNvSpPr/>
          <p:nvPr/>
        </p:nvSpPr>
        <p:spPr>
          <a:xfrm>
            <a:off x="264411" y="1212616"/>
            <a:ext cx="11229654" cy="5143214"/>
          </a:xfrm>
          <a:prstGeom prst="roundRect">
            <a:avLst>
              <a:gd name="adj" fmla="val 9540"/>
            </a:avLst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58" name="Shape 8766"/>
          <p:cNvCxnSpPr/>
          <p:nvPr/>
        </p:nvCxnSpPr>
        <p:spPr>
          <a:xfrm rot="10800000">
            <a:off x="627246" y="2863720"/>
            <a:ext cx="10241280" cy="0"/>
          </a:xfrm>
          <a:prstGeom prst="straightConnector1">
            <a:avLst/>
          </a:prstGeom>
          <a:ln w="28575">
            <a:headEnd type="oval" w="med" len="med"/>
            <a:tailEnd type="oval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Shape 8767"/>
          <p:cNvSpPr/>
          <p:nvPr/>
        </p:nvSpPr>
        <p:spPr>
          <a:xfrm rot="16200000">
            <a:off x="1025627" y="2121576"/>
            <a:ext cx="1612995" cy="16068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69662" y="0"/>
                </a:lnTo>
                <a:lnTo>
                  <a:pt x="119999" y="0"/>
                </a:lnTo>
                <a:lnTo>
                  <a:pt x="119999" y="59999"/>
                </a:lnTo>
                <a:cubicBezTo>
                  <a:pt x="119999" y="76078"/>
                  <a:pt x="119999" y="92156"/>
                  <a:pt x="120000" y="108234"/>
                </a:cubicBezTo>
                <a:cubicBezTo>
                  <a:pt x="120000" y="112156"/>
                  <a:pt x="119999" y="116078"/>
                  <a:pt x="119999" y="120000"/>
                </a:cubicBezTo>
                <a:lnTo>
                  <a:pt x="0" y="119999"/>
                </a:lnTo>
                <a:lnTo>
                  <a:pt x="36522" y="60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8771"/>
          <p:cNvSpPr/>
          <p:nvPr/>
        </p:nvSpPr>
        <p:spPr>
          <a:xfrm rot="19051047">
            <a:off x="1965147" y="1696505"/>
            <a:ext cx="2286000" cy="2194560"/>
          </a:xfrm>
          <a:prstGeom prst="arc">
            <a:avLst>
              <a:gd name="adj1" fmla="val 16200000"/>
              <a:gd name="adj2" fmla="val 0"/>
            </a:avLst>
          </a:prstGeom>
          <a:ln w="28575">
            <a:headEnd type="none" w="med" len="med"/>
            <a:tailEnd type="stealth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Shape 8775"/>
          <p:cNvSpPr txBox="1"/>
          <p:nvPr/>
        </p:nvSpPr>
        <p:spPr>
          <a:xfrm>
            <a:off x="868312" y="3885723"/>
            <a:ext cx="1855562" cy="7055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1600" b="1" dirty="0" smtClean="0"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Data  Collection &amp; Storage</a:t>
            </a:r>
            <a:endParaRPr lang="en-US" sz="1600" b="1" dirty="0"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62" name="Shape 8782"/>
          <p:cNvSpPr txBox="1"/>
          <p:nvPr/>
        </p:nvSpPr>
        <p:spPr>
          <a:xfrm>
            <a:off x="5930701" y="4676899"/>
            <a:ext cx="2379029" cy="5466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1333" dirty="0"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Prediction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1333" dirty="0"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Classification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1333" dirty="0"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Transformation</a:t>
            </a:r>
          </a:p>
        </p:txBody>
      </p:sp>
      <p:pic>
        <p:nvPicPr>
          <p:cNvPr id="63" name="Picture 2" descr="https://baymcp.com/wp-content/uploads/2014/12/stora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492" y="2381543"/>
            <a:ext cx="1067812" cy="65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Shape 8775"/>
          <p:cNvSpPr txBox="1"/>
          <p:nvPr/>
        </p:nvSpPr>
        <p:spPr>
          <a:xfrm>
            <a:off x="3474020" y="3884002"/>
            <a:ext cx="1857694" cy="7055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1600" b="1" dirty="0"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Data Cleaning &amp; Preprocessing</a:t>
            </a:r>
          </a:p>
        </p:txBody>
      </p:sp>
      <p:sp>
        <p:nvSpPr>
          <p:cNvPr id="65" name="Shape 8775"/>
          <p:cNvSpPr txBox="1"/>
          <p:nvPr/>
        </p:nvSpPr>
        <p:spPr>
          <a:xfrm>
            <a:off x="6166737" y="3884002"/>
            <a:ext cx="1685313" cy="7055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1600" b="1" dirty="0"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Data Analysis &amp; </a:t>
            </a:r>
            <a:r>
              <a:rPr lang="en-US" sz="1600" b="1" dirty="0" smtClean="0"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Mining </a:t>
            </a:r>
            <a:endParaRPr lang="en-US" sz="1600" b="1" dirty="0"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66" name="Shape 8767"/>
          <p:cNvSpPr/>
          <p:nvPr/>
        </p:nvSpPr>
        <p:spPr>
          <a:xfrm rot="16200000">
            <a:off x="3588751" y="2121575"/>
            <a:ext cx="1612995" cy="16068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69662" y="0"/>
                </a:lnTo>
                <a:lnTo>
                  <a:pt x="119999" y="0"/>
                </a:lnTo>
                <a:lnTo>
                  <a:pt x="119999" y="59999"/>
                </a:lnTo>
                <a:cubicBezTo>
                  <a:pt x="119999" y="76078"/>
                  <a:pt x="119999" y="92156"/>
                  <a:pt x="120000" y="108234"/>
                </a:cubicBezTo>
                <a:cubicBezTo>
                  <a:pt x="120000" y="112156"/>
                  <a:pt x="119999" y="116078"/>
                  <a:pt x="119999" y="120000"/>
                </a:cubicBezTo>
                <a:lnTo>
                  <a:pt x="0" y="119999"/>
                </a:lnTo>
                <a:lnTo>
                  <a:pt x="36522" y="60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Picture 4" descr="http://www.ibridge.be/images/app-icon-hi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35" y="2201233"/>
            <a:ext cx="822386" cy="100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Shape 8767"/>
          <p:cNvSpPr/>
          <p:nvPr/>
        </p:nvSpPr>
        <p:spPr>
          <a:xfrm rot="16200000">
            <a:off x="6151873" y="2121575"/>
            <a:ext cx="1612995" cy="16068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69662" y="0"/>
                </a:lnTo>
                <a:lnTo>
                  <a:pt x="119999" y="0"/>
                </a:lnTo>
                <a:lnTo>
                  <a:pt x="119999" y="59999"/>
                </a:lnTo>
                <a:cubicBezTo>
                  <a:pt x="119999" y="76078"/>
                  <a:pt x="119999" y="92156"/>
                  <a:pt x="120000" y="108234"/>
                </a:cubicBezTo>
                <a:cubicBezTo>
                  <a:pt x="120000" y="112156"/>
                  <a:pt x="119999" y="116078"/>
                  <a:pt x="119999" y="120000"/>
                </a:cubicBezTo>
                <a:lnTo>
                  <a:pt x="0" y="119999"/>
                </a:lnTo>
                <a:lnTo>
                  <a:pt x="36522" y="60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184" y="2220569"/>
            <a:ext cx="1146371" cy="976144"/>
          </a:xfrm>
          <a:prstGeom prst="rect">
            <a:avLst/>
          </a:prstGeom>
        </p:spPr>
      </p:pic>
      <p:sp>
        <p:nvSpPr>
          <p:cNvPr id="70" name="Shape 8767"/>
          <p:cNvSpPr/>
          <p:nvPr/>
        </p:nvSpPr>
        <p:spPr>
          <a:xfrm rot="16200000">
            <a:off x="8714995" y="2121574"/>
            <a:ext cx="1612995" cy="160680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69662" y="0"/>
                </a:lnTo>
                <a:lnTo>
                  <a:pt x="119999" y="0"/>
                </a:lnTo>
                <a:lnTo>
                  <a:pt x="119999" y="59999"/>
                </a:lnTo>
                <a:cubicBezTo>
                  <a:pt x="119999" y="76078"/>
                  <a:pt x="119999" y="92156"/>
                  <a:pt x="120000" y="108234"/>
                </a:cubicBezTo>
                <a:cubicBezTo>
                  <a:pt x="120000" y="112156"/>
                  <a:pt x="119999" y="116078"/>
                  <a:pt x="119999" y="120000"/>
                </a:cubicBezTo>
                <a:lnTo>
                  <a:pt x="0" y="119999"/>
                </a:lnTo>
                <a:lnTo>
                  <a:pt x="36522" y="60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Shape 8775"/>
          <p:cNvSpPr txBox="1"/>
          <p:nvPr/>
        </p:nvSpPr>
        <p:spPr>
          <a:xfrm>
            <a:off x="8632481" y="3884002"/>
            <a:ext cx="1848413" cy="7055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1600" b="1" dirty="0"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Data </a:t>
            </a:r>
            <a:r>
              <a:rPr lang="en-US" sz="1600" b="1" dirty="0" smtClean="0"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Visualization &amp; Exhibition</a:t>
            </a:r>
            <a:endParaRPr lang="en-US" sz="1600" b="1" dirty="0"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72" name="Picture 10" descr="https://www.kinaxis.com/Global/2017-website-refresh-graphics/icons/icon-extensibility-config-dashboar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683" y="2291134"/>
            <a:ext cx="1334917" cy="84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Shape 8771"/>
          <p:cNvSpPr/>
          <p:nvPr/>
        </p:nvSpPr>
        <p:spPr>
          <a:xfrm rot="19051047">
            <a:off x="4606226" y="1696505"/>
            <a:ext cx="2286000" cy="2194560"/>
          </a:xfrm>
          <a:prstGeom prst="arc">
            <a:avLst>
              <a:gd name="adj1" fmla="val 16200000"/>
              <a:gd name="adj2" fmla="val 0"/>
            </a:avLst>
          </a:prstGeom>
          <a:ln w="28575">
            <a:headEnd type="none" w="med" len="med"/>
            <a:tailEnd type="stealth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Shape 8771"/>
          <p:cNvSpPr/>
          <p:nvPr/>
        </p:nvSpPr>
        <p:spPr>
          <a:xfrm rot="19051047">
            <a:off x="7247305" y="1696505"/>
            <a:ext cx="2286000" cy="2194560"/>
          </a:xfrm>
          <a:prstGeom prst="arc">
            <a:avLst>
              <a:gd name="adj1" fmla="val 16200000"/>
              <a:gd name="adj2" fmla="val 0"/>
            </a:avLst>
          </a:prstGeom>
          <a:ln w="28575">
            <a:headEnd type="none" w="med" len="med"/>
            <a:tailEnd type="stealth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Shape 8782"/>
          <p:cNvSpPr txBox="1"/>
          <p:nvPr/>
        </p:nvSpPr>
        <p:spPr>
          <a:xfrm>
            <a:off x="642609" y="4674191"/>
            <a:ext cx="2379029" cy="5466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1333" dirty="0" smtClean="0"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Python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1333" dirty="0" smtClean="0"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Panda Libraries</a:t>
            </a:r>
            <a:endParaRPr lang="en-US" sz="1333" dirty="0"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77" name="Shape 8782"/>
          <p:cNvSpPr txBox="1"/>
          <p:nvPr/>
        </p:nvSpPr>
        <p:spPr>
          <a:xfrm>
            <a:off x="8612956" y="4668642"/>
            <a:ext cx="2082330" cy="9238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>
              <a:defRPr lang="en-US"/>
            </a:defPPr>
            <a:lvl1pPr algn="ctr">
              <a:buClr>
                <a:schemeClr val="lt1"/>
              </a:buClr>
              <a:buSzPct val="25000"/>
              <a:defRPr sz="1333">
                <a:latin typeface="Trebuchet MS" panose="020B0603020202020204" pitchFamily="34" charset="0"/>
                <a:ea typeface="Calibri"/>
                <a:cs typeface="Calibri"/>
              </a:defRPr>
            </a:lvl1pPr>
          </a:lstStyle>
          <a:p>
            <a:r>
              <a:rPr lang="en-US" dirty="0">
                <a:sym typeface="Calibri"/>
              </a:rPr>
              <a:t>D3</a:t>
            </a:r>
          </a:p>
          <a:p>
            <a:r>
              <a:rPr lang="en-US" dirty="0">
                <a:sym typeface="Calibri"/>
              </a:rPr>
              <a:t>JQuery</a:t>
            </a:r>
          </a:p>
          <a:p>
            <a:r>
              <a:rPr lang="en-US" dirty="0">
                <a:sym typeface="Calibri"/>
              </a:rPr>
              <a:t>Bootstrap</a:t>
            </a:r>
          </a:p>
          <a:p>
            <a:r>
              <a:rPr lang="en-US" dirty="0">
                <a:sym typeface="Calibri"/>
              </a:rPr>
              <a:t>Azure Web service</a:t>
            </a:r>
          </a:p>
        </p:txBody>
      </p:sp>
      <p:sp>
        <p:nvSpPr>
          <p:cNvPr id="32" name="Shape 8782"/>
          <p:cNvSpPr txBox="1"/>
          <p:nvPr/>
        </p:nvSpPr>
        <p:spPr>
          <a:xfrm>
            <a:off x="3591847" y="4647536"/>
            <a:ext cx="1854082" cy="5466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>
              <a:buClr>
                <a:schemeClr val="lt1"/>
              </a:buClr>
              <a:buSzPct val="25000"/>
            </a:pPr>
            <a:r>
              <a:rPr lang="en-US" sz="1333" dirty="0" smtClean="0"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Python</a:t>
            </a:r>
          </a:p>
          <a:p>
            <a:pPr algn="ctr">
              <a:buClr>
                <a:schemeClr val="lt1"/>
              </a:buClr>
              <a:buSzPct val="25000"/>
            </a:pPr>
            <a:r>
              <a:rPr lang="en-US" sz="1333" dirty="0" smtClean="0">
                <a:latin typeface="Trebuchet MS" panose="020B0603020202020204" pitchFamily="34" charset="0"/>
                <a:ea typeface="Calibri"/>
                <a:cs typeface="Calibri"/>
                <a:sym typeface="Calibri"/>
              </a:rPr>
              <a:t>Panda Libraries</a:t>
            </a:r>
            <a:endParaRPr lang="en-US" sz="1333" dirty="0">
              <a:latin typeface="Trebuchet MS" panose="020B0603020202020204" pitchFamily="34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057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32"/>
          <p:cNvGrpSpPr>
            <a:grpSpLocks/>
          </p:cNvGrpSpPr>
          <p:nvPr/>
        </p:nvGrpSpPr>
        <p:grpSpPr bwMode="auto">
          <a:xfrm>
            <a:off x="623058" y="482031"/>
            <a:ext cx="10512360" cy="416118"/>
            <a:chOff x="247" y="666"/>
            <a:chExt cx="5263" cy="179"/>
          </a:xfrm>
        </p:grpSpPr>
        <p:sp>
          <p:nvSpPr>
            <p:cNvPr id="63500" name="Line 33"/>
            <p:cNvSpPr>
              <a:spLocks noChangeShapeType="1"/>
            </p:cNvSpPr>
            <p:nvPr/>
          </p:nvSpPr>
          <p:spPr bwMode="gray">
            <a:xfrm>
              <a:off x="247" y="774"/>
              <a:ext cx="5263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21">
                <a:solidFill>
                  <a:srgbClr val="000000"/>
                </a:solidFill>
              </a:endParaRPr>
            </a:p>
          </p:txBody>
        </p:sp>
        <p:sp>
          <p:nvSpPr>
            <p:cNvPr id="63501" name="Rectangle 34"/>
            <p:cNvSpPr>
              <a:spLocks noChangeArrowheads="1"/>
            </p:cNvSpPr>
            <p:nvPr/>
          </p:nvSpPr>
          <p:spPr bwMode="gray">
            <a:xfrm>
              <a:off x="2535" y="666"/>
              <a:ext cx="687" cy="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827" tIns="0" rIns="56827" bIns="0" anchor="b" anchorCtr="1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sz="2841" b="1" dirty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Outline</a:t>
              </a:r>
            </a:p>
          </p:txBody>
        </p:sp>
      </p:grp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649208" y="1138719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rgbClr val="6A9A13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711767" y="1399283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Introduction</a:t>
            </a: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649208" y="1999677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711767" y="2260240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Motivation</a:t>
            </a: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649208" y="2887721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711767" y="3148285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Data Definition, Description and Preprocessing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649208" y="3729712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711767" y="3990276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rgbClr val="6A9A13"/>
                </a:solidFill>
                <a:latin typeface="Trebuchet MS" panose="020B0603020202020204" pitchFamily="34" charset="0"/>
              </a:rPr>
              <a:t>Solution Architecture and Framework </a:t>
            </a: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649208" y="4582550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711767" y="4843114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Live Demo of the proposed system </a:t>
            </a:r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649208" y="5443508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711767" y="5704071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Conclusion and Future Works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3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32"/>
          <p:cNvGrpSpPr>
            <a:grpSpLocks/>
          </p:cNvGrpSpPr>
          <p:nvPr/>
        </p:nvGrpSpPr>
        <p:grpSpPr bwMode="auto">
          <a:xfrm>
            <a:off x="623058" y="482035"/>
            <a:ext cx="10512360" cy="416119"/>
            <a:chOff x="247" y="666"/>
            <a:chExt cx="5263" cy="179"/>
          </a:xfrm>
        </p:grpSpPr>
        <p:sp>
          <p:nvSpPr>
            <p:cNvPr id="63500" name="Line 33"/>
            <p:cNvSpPr>
              <a:spLocks noChangeShapeType="1"/>
            </p:cNvSpPr>
            <p:nvPr/>
          </p:nvSpPr>
          <p:spPr bwMode="gray">
            <a:xfrm>
              <a:off x="247" y="774"/>
              <a:ext cx="5263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21">
                <a:solidFill>
                  <a:srgbClr val="000000"/>
                </a:solidFill>
              </a:endParaRPr>
            </a:p>
          </p:txBody>
        </p:sp>
        <p:sp>
          <p:nvSpPr>
            <p:cNvPr id="63501" name="Rectangle 34"/>
            <p:cNvSpPr>
              <a:spLocks noChangeArrowheads="1"/>
            </p:cNvSpPr>
            <p:nvPr/>
          </p:nvSpPr>
          <p:spPr bwMode="gray">
            <a:xfrm>
              <a:off x="1221" y="666"/>
              <a:ext cx="3317" cy="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827" tIns="0" rIns="56827" bIns="0" anchor="b" anchorCtr="1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sz="2841" b="1" dirty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Solution Architecture and Framework 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Visual Pearl</a:t>
            </a:r>
            <a:endParaRPr lang="en-US" dirty="0"/>
          </a:p>
        </p:txBody>
      </p:sp>
      <p:sp>
        <p:nvSpPr>
          <p:cNvPr id="13" name="Down Arrow 12"/>
          <p:cNvSpPr/>
          <p:nvPr/>
        </p:nvSpPr>
        <p:spPr>
          <a:xfrm>
            <a:off x="4626812" y="4767702"/>
            <a:ext cx="2435732" cy="364633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mage result for Predic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159" y="6140488"/>
            <a:ext cx="657007" cy="37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837843" y="2282643"/>
            <a:ext cx="517334" cy="1332586"/>
          </a:xfrm>
          <a:prstGeom prst="rightArrow">
            <a:avLst>
              <a:gd name="adj1" fmla="val 50000"/>
              <a:gd name="adj2" fmla="val 5897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87"/>
          </a:p>
        </p:txBody>
      </p:sp>
      <p:sp>
        <p:nvSpPr>
          <p:cNvPr id="16" name="Rounded Rectangle 15"/>
          <p:cNvSpPr/>
          <p:nvPr/>
        </p:nvSpPr>
        <p:spPr>
          <a:xfrm>
            <a:off x="257960" y="2034597"/>
            <a:ext cx="1557619" cy="18653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87"/>
          </a:p>
        </p:txBody>
      </p:sp>
      <p:pic>
        <p:nvPicPr>
          <p:cNvPr id="17" name="Picture 2" descr="Image result for relational databas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51" y="2480635"/>
            <a:ext cx="1327822" cy="87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1904359" y="5145639"/>
            <a:ext cx="7566244" cy="1417045"/>
          </a:xfrm>
          <a:prstGeom prst="roundRect">
            <a:avLst>
              <a:gd name="adj" fmla="val 933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87"/>
          </a:p>
        </p:txBody>
      </p:sp>
      <p:sp>
        <p:nvSpPr>
          <p:cNvPr id="19" name="Rounded Rectangle 18"/>
          <p:cNvSpPr/>
          <p:nvPr/>
        </p:nvSpPr>
        <p:spPr>
          <a:xfrm>
            <a:off x="3060743" y="5395235"/>
            <a:ext cx="3094360" cy="1084094"/>
          </a:xfrm>
          <a:prstGeom prst="roundRect">
            <a:avLst>
              <a:gd name="adj" fmla="val 93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87"/>
          </a:p>
        </p:txBody>
      </p:sp>
      <p:sp>
        <p:nvSpPr>
          <p:cNvPr id="20" name="TextBox 19"/>
          <p:cNvSpPr txBox="1"/>
          <p:nvPr/>
        </p:nvSpPr>
        <p:spPr>
          <a:xfrm>
            <a:off x="4289452" y="5103170"/>
            <a:ext cx="2924428" cy="322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rebuchet MS" panose="020B0603020202020204" pitchFamily="34" charset="0"/>
              </a:rPr>
              <a:t>Predictive Web Service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1935059" y="5282600"/>
            <a:ext cx="1051239" cy="1209301"/>
          </a:xfrm>
          <a:prstGeom prst="roundRect">
            <a:avLst>
              <a:gd name="adj" fmla="val 93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87"/>
          </a:p>
        </p:txBody>
      </p:sp>
      <p:pic>
        <p:nvPicPr>
          <p:cNvPr id="22" name="Picture 15" descr="Image result for cloud input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880" y="5809081"/>
            <a:ext cx="649595" cy="59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935056" y="5263202"/>
            <a:ext cx="1018258" cy="44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latin typeface="Trebuchet MS" panose="020B0603020202020204" pitchFamily="34" charset="0"/>
              </a:rPr>
              <a:t>Web Service Input</a:t>
            </a:r>
            <a:endParaRPr lang="en-US" sz="1200" i="1" dirty="0">
              <a:latin typeface="Trebuchet MS" panose="020B0603020202020204" pitchFamily="34" charset="0"/>
            </a:endParaRPr>
          </a:p>
        </p:txBody>
      </p:sp>
      <p:pic>
        <p:nvPicPr>
          <p:cNvPr id="24" name="Picture 18" descr="Image result for Model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162" y="5687455"/>
            <a:ext cx="805542" cy="7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le 32"/>
          <p:cNvSpPr/>
          <p:nvPr/>
        </p:nvSpPr>
        <p:spPr>
          <a:xfrm>
            <a:off x="7619547" y="5282142"/>
            <a:ext cx="1722237" cy="1191657"/>
          </a:xfrm>
          <a:prstGeom prst="roundRect">
            <a:avLst>
              <a:gd name="adj" fmla="val 93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87"/>
          </a:p>
        </p:txBody>
      </p:sp>
      <p:pic>
        <p:nvPicPr>
          <p:cNvPr id="34" name="Picture 11" descr="https://encrypted-tbn0.gstatic.com/images?q=tbn:ANd9GcT4hSorGwuvgsq5o2dV8izhogmNnMVklN-Xz1eJx-wd22A4xUL-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184" y="5557324"/>
            <a:ext cx="1129415" cy="87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633980" y="5320636"/>
            <a:ext cx="1693367" cy="264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Trebuchet MS" panose="020B0603020202020204" pitchFamily="34" charset="0"/>
              </a:rPr>
              <a:t>Web Service Output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215717" y="5395144"/>
            <a:ext cx="1323726" cy="1080613"/>
          </a:xfrm>
          <a:prstGeom prst="roundRect">
            <a:avLst>
              <a:gd name="adj" fmla="val 93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87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8272" y="5480090"/>
            <a:ext cx="1178349" cy="98983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496610" y="6061171"/>
            <a:ext cx="1042834" cy="264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Response</a:t>
            </a:r>
            <a:endParaRPr lang="en-US" sz="1200" i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18272" y="5606636"/>
            <a:ext cx="1042834" cy="264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Request</a:t>
            </a:r>
            <a:endParaRPr lang="en-US" sz="1200" i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9462715" y="1791257"/>
            <a:ext cx="517334" cy="1028506"/>
          </a:xfrm>
          <a:prstGeom prst="rightArrow">
            <a:avLst>
              <a:gd name="adj1" fmla="val 50000"/>
              <a:gd name="adj2" fmla="val 5897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87"/>
          </a:p>
        </p:txBody>
      </p:sp>
      <p:sp>
        <p:nvSpPr>
          <p:cNvPr id="41" name="Right Arrow 40"/>
          <p:cNvSpPr/>
          <p:nvPr/>
        </p:nvSpPr>
        <p:spPr>
          <a:xfrm>
            <a:off x="9447979" y="3438924"/>
            <a:ext cx="517334" cy="1028506"/>
          </a:xfrm>
          <a:prstGeom prst="rightArrow">
            <a:avLst>
              <a:gd name="adj1" fmla="val 50000"/>
              <a:gd name="adj2" fmla="val 5897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87"/>
          </a:p>
        </p:txBody>
      </p:sp>
      <p:sp>
        <p:nvSpPr>
          <p:cNvPr id="42" name="Right Arrow 41"/>
          <p:cNvSpPr/>
          <p:nvPr/>
        </p:nvSpPr>
        <p:spPr>
          <a:xfrm>
            <a:off x="9462718" y="5284691"/>
            <a:ext cx="517334" cy="1028506"/>
          </a:xfrm>
          <a:prstGeom prst="rightArrow">
            <a:avLst>
              <a:gd name="adj1" fmla="val 50000"/>
              <a:gd name="adj2" fmla="val 5897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87"/>
          </a:p>
        </p:txBody>
      </p:sp>
      <p:sp>
        <p:nvSpPr>
          <p:cNvPr id="43" name="Rounded Rectangle 42"/>
          <p:cNvSpPr/>
          <p:nvPr/>
        </p:nvSpPr>
        <p:spPr>
          <a:xfrm>
            <a:off x="10023406" y="1009565"/>
            <a:ext cx="1811912" cy="546495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87"/>
          </a:p>
        </p:txBody>
      </p:sp>
      <p:sp>
        <p:nvSpPr>
          <p:cNvPr id="44" name="Rounded Rectangle 43"/>
          <p:cNvSpPr/>
          <p:nvPr/>
        </p:nvSpPr>
        <p:spPr>
          <a:xfrm>
            <a:off x="2369004" y="1009565"/>
            <a:ext cx="7093712" cy="3758265"/>
          </a:xfrm>
          <a:prstGeom prst="roundRect">
            <a:avLst>
              <a:gd name="adj" fmla="val 933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87"/>
          </a:p>
        </p:txBody>
      </p:sp>
      <p:sp>
        <p:nvSpPr>
          <p:cNvPr id="45" name="Rounded Rectangle 44"/>
          <p:cNvSpPr/>
          <p:nvPr/>
        </p:nvSpPr>
        <p:spPr>
          <a:xfrm>
            <a:off x="2677780" y="1392665"/>
            <a:ext cx="2065224" cy="1580119"/>
          </a:xfrm>
          <a:prstGeom prst="roundRect">
            <a:avLst>
              <a:gd name="adj" fmla="val 93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87"/>
          </a:p>
        </p:txBody>
      </p:sp>
      <p:pic>
        <p:nvPicPr>
          <p:cNvPr id="46" name="Picture 5" descr="Image result for data processing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5325" y="1873093"/>
            <a:ext cx="1364630" cy="107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2532112" y="1298101"/>
            <a:ext cx="2335641" cy="630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73" i="1" dirty="0" smtClean="0">
                <a:latin typeface="Trebuchet MS" panose="020B0603020202020204" pitchFamily="34" charset="0"/>
              </a:rPr>
              <a:t>Data</a:t>
            </a:r>
          </a:p>
          <a:p>
            <a:pPr algn="ctr"/>
            <a:r>
              <a:rPr lang="en-US" sz="1773" i="1" dirty="0" smtClean="0">
                <a:latin typeface="Trebuchet MS" panose="020B0603020202020204" pitchFamily="34" charset="0"/>
              </a:rPr>
              <a:t>Cleaning</a:t>
            </a:r>
            <a:endParaRPr lang="en-US" sz="1773" i="1" dirty="0">
              <a:latin typeface="Trebuchet MS" panose="020B0603020202020204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677780" y="3104682"/>
            <a:ext cx="2065224" cy="1546073"/>
          </a:xfrm>
          <a:prstGeom prst="roundRect">
            <a:avLst>
              <a:gd name="adj" fmla="val 93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87"/>
          </a:p>
        </p:txBody>
      </p:sp>
      <p:sp>
        <p:nvSpPr>
          <p:cNvPr id="49" name="TextBox 48"/>
          <p:cNvSpPr txBox="1"/>
          <p:nvPr/>
        </p:nvSpPr>
        <p:spPr>
          <a:xfrm>
            <a:off x="2529406" y="3029479"/>
            <a:ext cx="2335641" cy="630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73" i="1" dirty="0" smtClean="0">
                <a:latin typeface="Trebuchet MS" panose="020B0603020202020204" pitchFamily="34" charset="0"/>
              </a:rPr>
              <a:t>Data</a:t>
            </a:r>
          </a:p>
          <a:p>
            <a:pPr algn="ctr"/>
            <a:r>
              <a:rPr lang="en-US" sz="1773" i="1" dirty="0" smtClean="0">
                <a:latin typeface="Trebuchet MS" panose="020B0603020202020204" pitchFamily="34" charset="0"/>
              </a:rPr>
              <a:t>Aggregation</a:t>
            </a:r>
            <a:endParaRPr lang="en-US" sz="1773" i="1" dirty="0">
              <a:latin typeface="Trebuchet MS" panose="020B0603020202020204" pitchFamily="34" charset="0"/>
            </a:endParaRPr>
          </a:p>
        </p:txBody>
      </p:sp>
      <p:pic>
        <p:nvPicPr>
          <p:cNvPr id="50" name="Picture 8" descr="Image result for data aggregation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304" y="3768425"/>
            <a:ext cx="1243674" cy="8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ed Rectangle 50"/>
          <p:cNvSpPr/>
          <p:nvPr/>
        </p:nvSpPr>
        <p:spPr>
          <a:xfrm>
            <a:off x="4915320" y="1392665"/>
            <a:ext cx="2065224" cy="1582825"/>
          </a:xfrm>
          <a:prstGeom prst="roundRect">
            <a:avLst>
              <a:gd name="adj" fmla="val 93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87"/>
          </a:p>
        </p:txBody>
      </p:sp>
      <p:sp>
        <p:nvSpPr>
          <p:cNvPr id="52" name="Rounded Rectangle 51"/>
          <p:cNvSpPr/>
          <p:nvPr/>
        </p:nvSpPr>
        <p:spPr>
          <a:xfrm>
            <a:off x="7093055" y="1369696"/>
            <a:ext cx="2065224" cy="1584036"/>
          </a:xfrm>
          <a:prstGeom prst="roundRect">
            <a:avLst>
              <a:gd name="adj" fmla="val 93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87"/>
          </a:p>
        </p:txBody>
      </p:sp>
      <p:sp>
        <p:nvSpPr>
          <p:cNvPr id="53" name="TextBox 52"/>
          <p:cNvSpPr txBox="1"/>
          <p:nvPr/>
        </p:nvSpPr>
        <p:spPr>
          <a:xfrm>
            <a:off x="3748091" y="1009566"/>
            <a:ext cx="4711620" cy="39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Data  Preprocessing</a:t>
            </a:r>
            <a:endParaRPr lang="en-US" sz="2000" b="1" i="1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4919000" y="3104888"/>
            <a:ext cx="2065224" cy="1532343"/>
          </a:xfrm>
          <a:prstGeom prst="roundRect">
            <a:avLst>
              <a:gd name="adj" fmla="val 93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87"/>
          </a:p>
        </p:txBody>
      </p:sp>
      <p:sp>
        <p:nvSpPr>
          <p:cNvPr id="55" name="TextBox 54"/>
          <p:cNvSpPr txBox="1"/>
          <p:nvPr/>
        </p:nvSpPr>
        <p:spPr>
          <a:xfrm>
            <a:off x="4770627" y="3050028"/>
            <a:ext cx="2335641" cy="630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73" i="1" dirty="0" smtClean="0">
                <a:latin typeface="Trebuchet MS" panose="020B0603020202020204" pitchFamily="34" charset="0"/>
              </a:rPr>
              <a:t>Data</a:t>
            </a:r>
          </a:p>
          <a:p>
            <a:pPr algn="ctr"/>
            <a:r>
              <a:rPr lang="en-US" sz="1773" i="1" dirty="0" smtClean="0">
                <a:latin typeface="Trebuchet MS" panose="020B0603020202020204" pitchFamily="34" charset="0"/>
              </a:rPr>
              <a:t>Exploration</a:t>
            </a:r>
            <a:endParaRPr lang="en-US" sz="1773" i="1" dirty="0">
              <a:latin typeface="Trebuchet MS" panose="020B0603020202020204" pitchFamily="34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093055" y="3101915"/>
            <a:ext cx="2065224" cy="1561572"/>
          </a:xfrm>
          <a:prstGeom prst="roundRect">
            <a:avLst>
              <a:gd name="adj" fmla="val 93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87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5005" y="1835435"/>
            <a:ext cx="1213802" cy="109890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745789" y="1298101"/>
            <a:ext cx="2335641" cy="630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73" i="1" dirty="0" smtClean="0">
                <a:latin typeface="Trebuchet MS" panose="020B0603020202020204" pitchFamily="34" charset="0"/>
              </a:rPr>
              <a:t>Data</a:t>
            </a:r>
          </a:p>
          <a:p>
            <a:pPr algn="ctr"/>
            <a:r>
              <a:rPr lang="en-US" sz="1773" i="1" dirty="0" smtClean="0">
                <a:latin typeface="Trebuchet MS" panose="020B0603020202020204" pitchFamily="34" charset="0"/>
              </a:rPr>
              <a:t>Integration</a:t>
            </a:r>
            <a:endParaRPr lang="en-US" sz="1773" i="1" dirty="0">
              <a:latin typeface="Trebuchet MS" panose="020B0603020202020204" pitchFamily="34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30370" y="3755357"/>
            <a:ext cx="1149525" cy="82736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3"/>
          <a:srcRect b="8876"/>
          <a:stretch/>
        </p:blipFill>
        <p:spPr>
          <a:xfrm>
            <a:off x="7558168" y="1794025"/>
            <a:ext cx="1330584" cy="109770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940181" y="1298101"/>
            <a:ext cx="2335641" cy="630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73" i="1" dirty="0" smtClean="0">
                <a:latin typeface="Trebuchet MS" panose="020B0603020202020204" pitchFamily="34" charset="0"/>
              </a:rPr>
              <a:t>Data</a:t>
            </a:r>
          </a:p>
          <a:p>
            <a:pPr algn="ctr"/>
            <a:r>
              <a:rPr lang="en-US" sz="1773" i="1" dirty="0" smtClean="0">
                <a:latin typeface="Trebuchet MS" panose="020B0603020202020204" pitchFamily="34" charset="0"/>
              </a:rPr>
              <a:t>Transformation</a:t>
            </a:r>
            <a:endParaRPr lang="en-US" sz="1773" i="1" dirty="0">
              <a:latin typeface="Trebuchet MS" panose="020B0603020202020204" pitchFamily="34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6939" y="3654141"/>
            <a:ext cx="1197456" cy="951696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951886" y="3049466"/>
            <a:ext cx="2335641" cy="630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73" i="1" dirty="0" smtClean="0">
                <a:latin typeface="Trebuchet MS" panose="020B0603020202020204" pitchFamily="34" charset="0"/>
              </a:rPr>
              <a:t>Data</a:t>
            </a:r>
          </a:p>
          <a:p>
            <a:pPr algn="ctr"/>
            <a:r>
              <a:rPr lang="en-US" sz="1773" i="1" dirty="0" smtClean="0">
                <a:latin typeface="Trebuchet MS" panose="020B0603020202020204" pitchFamily="34" charset="0"/>
              </a:rPr>
              <a:t>Mining</a:t>
            </a:r>
            <a:endParaRPr lang="en-US" sz="1773" i="1" dirty="0">
              <a:latin typeface="Trebuchet MS" panose="020B0603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123833" y="1009565"/>
            <a:ext cx="1667501" cy="61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Data </a:t>
            </a:r>
          </a:p>
          <a:p>
            <a:pPr algn="ctr"/>
            <a:r>
              <a:rPr lang="en-US" b="1" i="1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Visualization</a:t>
            </a:r>
            <a:endParaRPr lang="en-US" b="1" i="1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0134607" y="1673187"/>
            <a:ext cx="1614788" cy="1318157"/>
          </a:xfrm>
          <a:prstGeom prst="roundRect">
            <a:avLst>
              <a:gd name="adj" fmla="val 93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87"/>
          </a:p>
        </p:txBody>
      </p:sp>
      <p:sp>
        <p:nvSpPr>
          <p:cNvPr id="66" name="Rounded Rectangle 65"/>
          <p:cNvSpPr/>
          <p:nvPr/>
        </p:nvSpPr>
        <p:spPr>
          <a:xfrm>
            <a:off x="10161434" y="3294590"/>
            <a:ext cx="1614788" cy="1318157"/>
          </a:xfrm>
          <a:prstGeom prst="roundRect">
            <a:avLst>
              <a:gd name="adj" fmla="val 93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87"/>
          </a:p>
        </p:txBody>
      </p:sp>
      <p:sp>
        <p:nvSpPr>
          <p:cNvPr id="67" name="Rounded Rectangle 66"/>
          <p:cNvSpPr/>
          <p:nvPr/>
        </p:nvSpPr>
        <p:spPr>
          <a:xfrm>
            <a:off x="10161434" y="4979816"/>
            <a:ext cx="1614788" cy="1318157"/>
          </a:xfrm>
          <a:prstGeom prst="roundRect">
            <a:avLst>
              <a:gd name="adj" fmla="val 93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87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11714" y="1722515"/>
            <a:ext cx="1387821" cy="126991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33546" y="3316888"/>
            <a:ext cx="1391634" cy="127340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03155" y="5024940"/>
            <a:ext cx="1396379" cy="1277748"/>
          </a:xfrm>
          <a:prstGeom prst="rect">
            <a:avLst/>
          </a:prstGeom>
        </p:spPr>
      </p:pic>
      <p:sp>
        <p:nvSpPr>
          <p:cNvPr id="71" name="Rounded Rectangle 70"/>
          <p:cNvSpPr/>
          <p:nvPr/>
        </p:nvSpPr>
        <p:spPr>
          <a:xfrm>
            <a:off x="104929" y="886020"/>
            <a:ext cx="11947161" cy="5743380"/>
          </a:xfrm>
          <a:prstGeom prst="roundRect">
            <a:avLst>
              <a:gd name="adj" fmla="val 9540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158415" y="5378176"/>
            <a:ext cx="2637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Trained Poisson Regression</a:t>
            </a:r>
            <a:endParaRPr lang="en-US" sz="1400" b="1" i="1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74" name="Picture 18" descr="Image result for Model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631" y="5685918"/>
            <a:ext cx="805542" cy="7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8" descr="Image result for Model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600" y="5664818"/>
            <a:ext cx="805542" cy="72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50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32"/>
          <p:cNvGrpSpPr>
            <a:grpSpLocks/>
          </p:cNvGrpSpPr>
          <p:nvPr/>
        </p:nvGrpSpPr>
        <p:grpSpPr bwMode="auto">
          <a:xfrm>
            <a:off x="623058" y="482031"/>
            <a:ext cx="10512360" cy="416118"/>
            <a:chOff x="247" y="666"/>
            <a:chExt cx="5263" cy="179"/>
          </a:xfrm>
        </p:grpSpPr>
        <p:sp>
          <p:nvSpPr>
            <p:cNvPr id="63500" name="Line 33"/>
            <p:cNvSpPr>
              <a:spLocks noChangeShapeType="1"/>
            </p:cNvSpPr>
            <p:nvPr/>
          </p:nvSpPr>
          <p:spPr bwMode="gray">
            <a:xfrm>
              <a:off x="247" y="774"/>
              <a:ext cx="5263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21">
                <a:solidFill>
                  <a:srgbClr val="000000"/>
                </a:solidFill>
              </a:endParaRPr>
            </a:p>
          </p:txBody>
        </p:sp>
        <p:sp>
          <p:nvSpPr>
            <p:cNvPr id="63501" name="Rectangle 34"/>
            <p:cNvSpPr>
              <a:spLocks noChangeArrowheads="1"/>
            </p:cNvSpPr>
            <p:nvPr/>
          </p:nvSpPr>
          <p:spPr bwMode="gray">
            <a:xfrm>
              <a:off x="2535" y="666"/>
              <a:ext cx="687" cy="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827" tIns="0" rIns="56827" bIns="0" anchor="b" anchorCtr="1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sz="2841" b="1" dirty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Outline</a:t>
              </a:r>
            </a:p>
          </p:txBody>
        </p:sp>
      </p:grp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649208" y="1138719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rgbClr val="6A9A13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711767" y="1399283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Introduction</a:t>
            </a: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649208" y="1999677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711767" y="2260240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Motivation</a:t>
            </a: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649208" y="2887721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711767" y="3148285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Data Definition, Description and Preprocessing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649208" y="3729712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711767" y="3990276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Solution Architecture and Framework </a:t>
            </a: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649208" y="4582550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711767" y="4843114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rgbClr val="6A9A13"/>
                </a:solidFill>
                <a:latin typeface="Trebuchet MS" panose="020B0603020202020204" pitchFamily="34" charset="0"/>
              </a:rPr>
              <a:t>Live Demo of the proposed system </a:t>
            </a:r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649208" y="5443508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711767" y="5704071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Conclusion and Future Works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68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32"/>
          <p:cNvGrpSpPr>
            <a:grpSpLocks/>
          </p:cNvGrpSpPr>
          <p:nvPr/>
        </p:nvGrpSpPr>
        <p:grpSpPr bwMode="auto">
          <a:xfrm>
            <a:off x="623058" y="482031"/>
            <a:ext cx="10512360" cy="416118"/>
            <a:chOff x="247" y="666"/>
            <a:chExt cx="5263" cy="179"/>
          </a:xfrm>
        </p:grpSpPr>
        <p:sp>
          <p:nvSpPr>
            <p:cNvPr id="63500" name="Line 33"/>
            <p:cNvSpPr>
              <a:spLocks noChangeShapeType="1"/>
            </p:cNvSpPr>
            <p:nvPr/>
          </p:nvSpPr>
          <p:spPr bwMode="gray">
            <a:xfrm>
              <a:off x="247" y="774"/>
              <a:ext cx="5263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21">
                <a:solidFill>
                  <a:srgbClr val="000000"/>
                </a:solidFill>
              </a:endParaRPr>
            </a:p>
          </p:txBody>
        </p:sp>
        <p:sp>
          <p:nvSpPr>
            <p:cNvPr id="63501" name="Rectangle 34"/>
            <p:cNvSpPr>
              <a:spLocks noChangeArrowheads="1"/>
            </p:cNvSpPr>
            <p:nvPr/>
          </p:nvSpPr>
          <p:spPr bwMode="gray">
            <a:xfrm>
              <a:off x="2535" y="666"/>
              <a:ext cx="687" cy="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827" tIns="0" rIns="56827" bIns="0" anchor="b" anchorCtr="1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sz="2841" b="1" dirty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Outline</a:t>
              </a:r>
            </a:p>
          </p:txBody>
        </p:sp>
      </p:grp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649208" y="1138719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rgbClr val="6A9A13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711767" y="1399283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Introduction</a:t>
            </a: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649208" y="1999677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711767" y="2260240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Motivation</a:t>
            </a: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649208" y="2887721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711767" y="3148285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Data Definition, Description and Preprocessing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649208" y="3729712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711767" y="3990276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Solution Architecture and Framework </a:t>
            </a: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649208" y="4582550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711767" y="4843114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Live Demo of the proposed system </a:t>
            </a:r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649208" y="5443508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711767" y="5603177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rgbClr val="6A9A13"/>
                </a:solidFill>
                <a:latin typeface="Trebuchet MS" panose="020B0603020202020204" pitchFamily="34" charset="0"/>
              </a:rPr>
              <a:t>Conclusion and Future Works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8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32"/>
          <p:cNvGrpSpPr>
            <a:grpSpLocks/>
          </p:cNvGrpSpPr>
          <p:nvPr/>
        </p:nvGrpSpPr>
        <p:grpSpPr bwMode="auto">
          <a:xfrm>
            <a:off x="623058" y="482035"/>
            <a:ext cx="10512360" cy="416119"/>
            <a:chOff x="247" y="666"/>
            <a:chExt cx="5263" cy="179"/>
          </a:xfrm>
        </p:grpSpPr>
        <p:sp>
          <p:nvSpPr>
            <p:cNvPr id="63500" name="Line 33"/>
            <p:cNvSpPr>
              <a:spLocks noChangeShapeType="1"/>
            </p:cNvSpPr>
            <p:nvPr/>
          </p:nvSpPr>
          <p:spPr bwMode="gray">
            <a:xfrm>
              <a:off x="247" y="774"/>
              <a:ext cx="5263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21">
                <a:solidFill>
                  <a:srgbClr val="000000"/>
                </a:solidFill>
              </a:endParaRPr>
            </a:p>
          </p:txBody>
        </p:sp>
        <p:sp>
          <p:nvSpPr>
            <p:cNvPr id="63501" name="Rectangle 34"/>
            <p:cNvSpPr>
              <a:spLocks noChangeArrowheads="1"/>
            </p:cNvSpPr>
            <p:nvPr/>
          </p:nvSpPr>
          <p:spPr bwMode="gray">
            <a:xfrm>
              <a:off x="2362" y="666"/>
              <a:ext cx="1033" cy="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827" tIns="0" rIns="56827" bIns="0" anchor="b" anchorCtr="1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sz="2841" b="1" dirty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Conclusion 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Visual Pearl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92187" y="984168"/>
            <a:ext cx="746253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rebuchet MS" panose="020B0603020202020204" pitchFamily="34" charset="0"/>
              </a:rPr>
              <a:t>Our purpose was to help the community understand how terribly the debris is hitting the world and how we can reduce it's impact on us</a:t>
            </a:r>
            <a:r>
              <a:rPr lang="en-US" sz="3200" dirty="0" smtClean="0">
                <a:latin typeface="Trebuchet MS" panose="020B0603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Trebuchet MS" panose="020B0603020202020204" pitchFamily="34" charset="0"/>
              </a:rPr>
              <a:t>And we have provided  visual insight on how much clean up should happen in the future and how and the rate of clean up happening presently.</a:t>
            </a:r>
          </a:p>
        </p:txBody>
      </p:sp>
      <p:pic>
        <p:nvPicPr>
          <p:cNvPr id="2150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11" y="1713184"/>
            <a:ext cx="3335772" cy="333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38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32"/>
          <p:cNvGrpSpPr>
            <a:grpSpLocks/>
          </p:cNvGrpSpPr>
          <p:nvPr/>
        </p:nvGrpSpPr>
        <p:grpSpPr bwMode="auto">
          <a:xfrm>
            <a:off x="623058" y="482031"/>
            <a:ext cx="10512360" cy="416118"/>
            <a:chOff x="247" y="666"/>
            <a:chExt cx="5263" cy="179"/>
          </a:xfrm>
        </p:grpSpPr>
        <p:sp>
          <p:nvSpPr>
            <p:cNvPr id="63500" name="Line 33"/>
            <p:cNvSpPr>
              <a:spLocks noChangeShapeType="1"/>
            </p:cNvSpPr>
            <p:nvPr/>
          </p:nvSpPr>
          <p:spPr bwMode="gray">
            <a:xfrm>
              <a:off x="247" y="774"/>
              <a:ext cx="5263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21">
                <a:solidFill>
                  <a:srgbClr val="000000"/>
                </a:solidFill>
              </a:endParaRPr>
            </a:p>
          </p:txBody>
        </p:sp>
        <p:sp>
          <p:nvSpPr>
            <p:cNvPr id="63501" name="Rectangle 34"/>
            <p:cNvSpPr>
              <a:spLocks noChangeArrowheads="1"/>
            </p:cNvSpPr>
            <p:nvPr/>
          </p:nvSpPr>
          <p:spPr bwMode="gray">
            <a:xfrm>
              <a:off x="2221" y="666"/>
              <a:ext cx="1314" cy="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827" tIns="0" rIns="56827" bIns="0" anchor="b" anchorCtr="1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sz="2841" b="1" dirty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Crew Members</a:t>
              </a:r>
            </a:p>
          </p:txBody>
        </p:sp>
      </p:grpSp>
      <p:pic>
        <p:nvPicPr>
          <p:cNvPr id="17" name="Picture 2" descr="http://qcamp.ee.ucr.edu/img/gro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68" y="1149215"/>
            <a:ext cx="4911343" cy="491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827193" y="1439876"/>
            <a:ext cx="7364807" cy="446943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900" dirty="0">
                <a:latin typeface="Trebuchet MS" panose="020B0603020202020204" pitchFamily="34" charset="0"/>
              </a:rPr>
              <a:t>Olashile Adebimpe(B00761325)</a:t>
            </a:r>
            <a:endParaRPr lang="en-US" sz="3900" dirty="0" smtClean="0">
              <a:latin typeface="Trebuchet MS" panose="020B06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900" dirty="0">
                <a:latin typeface="Trebuchet MS" panose="020B0603020202020204" pitchFamily="34" charset="0"/>
              </a:rPr>
              <a:t>Salil Vishnu Kapur(B00781529)</a:t>
            </a:r>
            <a:endParaRPr lang="en-US" sz="3900" dirty="0" smtClean="0">
              <a:latin typeface="Trebuchet MS" panose="020B06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900" dirty="0">
                <a:latin typeface="Trebuchet MS" panose="020B0603020202020204" pitchFamily="34" charset="0"/>
              </a:rPr>
              <a:t>Nishanth Antony(B00755270)</a:t>
            </a:r>
            <a:endParaRPr lang="en-US" sz="3900" dirty="0" smtClean="0">
              <a:latin typeface="Trebuchet MS" panose="020B06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900" dirty="0">
                <a:latin typeface="Trebuchet MS" panose="020B0603020202020204" pitchFamily="34" charset="0"/>
              </a:rPr>
              <a:t>Utku Gultopu(B00772012)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4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32"/>
          <p:cNvGrpSpPr>
            <a:grpSpLocks/>
          </p:cNvGrpSpPr>
          <p:nvPr/>
        </p:nvGrpSpPr>
        <p:grpSpPr bwMode="auto">
          <a:xfrm>
            <a:off x="623058" y="482035"/>
            <a:ext cx="10512360" cy="416119"/>
            <a:chOff x="247" y="666"/>
            <a:chExt cx="5263" cy="179"/>
          </a:xfrm>
        </p:grpSpPr>
        <p:sp>
          <p:nvSpPr>
            <p:cNvPr id="63500" name="Line 33"/>
            <p:cNvSpPr>
              <a:spLocks noChangeShapeType="1"/>
            </p:cNvSpPr>
            <p:nvPr/>
          </p:nvSpPr>
          <p:spPr bwMode="gray">
            <a:xfrm>
              <a:off x="247" y="774"/>
              <a:ext cx="5263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21">
                <a:solidFill>
                  <a:srgbClr val="000000"/>
                </a:solidFill>
              </a:endParaRPr>
            </a:p>
          </p:txBody>
        </p:sp>
        <p:sp>
          <p:nvSpPr>
            <p:cNvPr id="63501" name="Rectangle 34"/>
            <p:cNvSpPr>
              <a:spLocks noChangeArrowheads="1"/>
            </p:cNvSpPr>
            <p:nvPr/>
          </p:nvSpPr>
          <p:spPr bwMode="gray">
            <a:xfrm>
              <a:off x="2279" y="666"/>
              <a:ext cx="1199" cy="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827" tIns="0" rIns="56827" bIns="0" anchor="b" anchorCtr="1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sz="2841" b="1" dirty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Future Works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Visual Pearl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45470" y="1783228"/>
            <a:ext cx="81465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Trebuchet MS" panose="020B0603020202020204" pitchFamily="34" charset="0"/>
              </a:rPr>
              <a:t>Add an </a:t>
            </a:r>
            <a:r>
              <a:rPr lang="en-US" sz="3600" dirty="0" smtClean="0">
                <a:latin typeface="Trebuchet MS" panose="020B0603020202020204" pitchFamily="34" charset="0"/>
              </a:rPr>
              <a:t>API </a:t>
            </a:r>
            <a:r>
              <a:rPr lang="en-US" sz="3600" dirty="0">
                <a:latin typeface="Trebuchet MS" panose="020B0603020202020204" pitchFamily="34" charset="0"/>
              </a:rPr>
              <a:t>for </a:t>
            </a:r>
            <a:r>
              <a:rPr lang="en-US" sz="3600" dirty="0" smtClean="0">
                <a:latin typeface="Trebuchet MS" panose="020B0603020202020204" pitchFamily="34" charset="0"/>
              </a:rPr>
              <a:t>uploading new data </a:t>
            </a:r>
            <a:r>
              <a:rPr lang="en-US" sz="3600" dirty="0">
                <a:latin typeface="Trebuchet MS" panose="020B0603020202020204" pitchFamily="34" charset="0"/>
              </a:rPr>
              <a:t>and </a:t>
            </a:r>
            <a:r>
              <a:rPr lang="en-US" sz="3600" dirty="0" smtClean="0">
                <a:latin typeface="Trebuchet MS" panose="020B0603020202020204" pitchFamily="34" charset="0"/>
              </a:rPr>
              <a:t>downloading existing data</a:t>
            </a:r>
            <a:endParaRPr lang="en-US" sz="36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rebuchet MS" panose="020B0603020202020204" pitchFamily="34" charset="0"/>
              </a:rPr>
              <a:t>Add our Visual Analytics Module into the existing marine debris tracker Mobile app</a:t>
            </a:r>
          </a:p>
        </p:txBody>
      </p:sp>
      <p:pic>
        <p:nvPicPr>
          <p:cNvPr id="22530" name="Picture 2" descr="Image result for future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58" y="1783228"/>
            <a:ext cx="3298426" cy="329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39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32"/>
          <p:cNvGrpSpPr>
            <a:grpSpLocks/>
          </p:cNvGrpSpPr>
          <p:nvPr/>
        </p:nvGrpSpPr>
        <p:grpSpPr bwMode="auto">
          <a:xfrm>
            <a:off x="623058" y="482035"/>
            <a:ext cx="10512360" cy="416119"/>
            <a:chOff x="247" y="666"/>
            <a:chExt cx="5263" cy="179"/>
          </a:xfrm>
        </p:grpSpPr>
        <p:sp>
          <p:nvSpPr>
            <p:cNvPr id="63500" name="Line 33"/>
            <p:cNvSpPr>
              <a:spLocks noChangeShapeType="1"/>
            </p:cNvSpPr>
            <p:nvPr/>
          </p:nvSpPr>
          <p:spPr bwMode="gray">
            <a:xfrm>
              <a:off x="247" y="774"/>
              <a:ext cx="5263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21">
                <a:solidFill>
                  <a:srgbClr val="000000"/>
                </a:solidFill>
              </a:endParaRPr>
            </a:p>
          </p:txBody>
        </p:sp>
        <p:sp>
          <p:nvSpPr>
            <p:cNvPr id="63501" name="Rectangle 34"/>
            <p:cNvSpPr>
              <a:spLocks noChangeArrowheads="1"/>
            </p:cNvSpPr>
            <p:nvPr/>
          </p:nvSpPr>
          <p:spPr bwMode="gray">
            <a:xfrm>
              <a:off x="2431" y="666"/>
              <a:ext cx="895" cy="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827" tIns="0" rIns="56827" bIns="0" anchor="b" anchorCtr="1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sz="2841" b="1" dirty="0" smtClean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Questions</a:t>
              </a:r>
              <a:endParaRPr lang="en-US" sz="2841" b="1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Visual Pearl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058" y="2578945"/>
            <a:ext cx="66411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latin typeface="Trebuchet MS" panose="020B0603020202020204" pitchFamily="34" charset="0"/>
              </a:rPr>
              <a:t>Questions</a:t>
            </a:r>
            <a:endParaRPr lang="en-US" sz="7200" dirty="0" smtClean="0"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728" y="1484758"/>
            <a:ext cx="6145229" cy="403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32"/>
          <p:cNvGrpSpPr>
            <a:grpSpLocks/>
          </p:cNvGrpSpPr>
          <p:nvPr/>
        </p:nvGrpSpPr>
        <p:grpSpPr bwMode="auto">
          <a:xfrm>
            <a:off x="953665" y="348130"/>
            <a:ext cx="10512360" cy="415307"/>
            <a:chOff x="247" y="-414462"/>
            <a:chExt cx="5263" cy="415307"/>
          </a:xfrm>
        </p:grpSpPr>
        <p:sp>
          <p:nvSpPr>
            <p:cNvPr id="63500" name="Line 33"/>
            <p:cNvSpPr>
              <a:spLocks noChangeShapeType="1"/>
            </p:cNvSpPr>
            <p:nvPr/>
          </p:nvSpPr>
          <p:spPr bwMode="gray">
            <a:xfrm>
              <a:off x="247" y="774"/>
              <a:ext cx="5263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21">
                <a:solidFill>
                  <a:srgbClr val="000000"/>
                </a:solidFill>
              </a:endParaRPr>
            </a:p>
          </p:txBody>
        </p:sp>
        <p:sp>
          <p:nvSpPr>
            <p:cNvPr id="63501" name="Rectangle 34"/>
            <p:cNvSpPr>
              <a:spLocks noChangeArrowheads="1"/>
            </p:cNvSpPr>
            <p:nvPr/>
          </p:nvSpPr>
          <p:spPr bwMode="gray">
            <a:xfrm>
              <a:off x="2850" y="-414462"/>
              <a:ext cx="57" cy="4153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827" tIns="0" rIns="56827" bIns="0" anchor="b" anchorCtr="1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endParaRPr lang="en-US" sz="2841" b="1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Visual Pearl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3058" y="2645973"/>
            <a:ext cx="6641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Trebuchet MS" panose="020B060302020202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6187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32"/>
          <p:cNvGrpSpPr>
            <a:grpSpLocks/>
          </p:cNvGrpSpPr>
          <p:nvPr/>
        </p:nvGrpSpPr>
        <p:grpSpPr bwMode="auto">
          <a:xfrm>
            <a:off x="623058" y="482035"/>
            <a:ext cx="10512360" cy="416119"/>
            <a:chOff x="247" y="666"/>
            <a:chExt cx="5263" cy="179"/>
          </a:xfrm>
        </p:grpSpPr>
        <p:sp>
          <p:nvSpPr>
            <p:cNvPr id="63500" name="Line 33"/>
            <p:cNvSpPr>
              <a:spLocks noChangeShapeType="1"/>
            </p:cNvSpPr>
            <p:nvPr/>
          </p:nvSpPr>
          <p:spPr bwMode="gray">
            <a:xfrm>
              <a:off x="247" y="774"/>
              <a:ext cx="5263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21">
                <a:solidFill>
                  <a:srgbClr val="000000"/>
                </a:solidFill>
              </a:endParaRPr>
            </a:p>
          </p:txBody>
        </p:sp>
        <p:sp>
          <p:nvSpPr>
            <p:cNvPr id="63501" name="Rectangle 34"/>
            <p:cNvSpPr>
              <a:spLocks noChangeArrowheads="1"/>
            </p:cNvSpPr>
            <p:nvPr/>
          </p:nvSpPr>
          <p:spPr bwMode="gray">
            <a:xfrm>
              <a:off x="2410" y="666"/>
              <a:ext cx="935" cy="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827" tIns="0" rIns="56827" bIns="0" anchor="b" anchorCtr="1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sz="2841" b="1" dirty="0" smtClean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Reference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Visual Pearl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72508" y="1500962"/>
            <a:ext cx="93578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603020202020204" pitchFamily="34" charset="0"/>
                <a:hlinkClick r:id="rId2"/>
              </a:rPr>
              <a:t>https://www.youtube.com/watch?v=-</a:t>
            </a:r>
            <a:r>
              <a:rPr lang="en-US" sz="2800" dirty="0" smtClean="0">
                <a:latin typeface="Trebuchet MS" panose="020B0603020202020204" pitchFamily="34" charset="0"/>
                <a:hlinkClick r:id="rId2"/>
              </a:rPr>
              <a:t>OyEcLuDMek</a:t>
            </a:r>
            <a:endParaRPr lang="en-US" sz="2800" dirty="0" smtClean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603020202020204" pitchFamily="34" charset="0"/>
                <a:hlinkClick r:id="rId3"/>
              </a:rPr>
              <a:t>https://www.iconfinder.com</a:t>
            </a:r>
            <a:endParaRPr lang="en-US" sz="2800" dirty="0" smtClean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33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32"/>
          <p:cNvGrpSpPr>
            <a:grpSpLocks/>
          </p:cNvGrpSpPr>
          <p:nvPr/>
        </p:nvGrpSpPr>
        <p:grpSpPr bwMode="auto">
          <a:xfrm>
            <a:off x="623058" y="482031"/>
            <a:ext cx="10512360" cy="416118"/>
            <a:chOff x="247" y="666"/>
            <a:chExt cx="5263" cy="179"/>
          </a:xfrm>
        </p:grpSpPr>
        <p:sp>
          <p:nvSpPr>
            <p:cNvPr id="63500" name="Line 33"/>
            <p:cNvSpPr>
              <a:spLocks noChangeShapeType="1"/>
            </p:cNvSpPr>
            <p:nvPr/>
          </p:nvSpPr>
          <p:spPr bwMode="gray">
            <a:xfrm>
              <a:off x="247" y="774"/>
              <a:ext cx="5263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21">
                <a:solidFill>
                  <a:srgbClr val="000000"/>
                </a:solidFill>
              </a:endParaRPr>
            </a:p>
          </p:txBody>
        </p:sp>
        <p:sp>
          <p:nvSpPr>
            <p:cNvPr id="63501" name="Rectangle 34"/>
            <p:cNvSpPr>
              <a:spLocks noChangeArrowheads="1"/>
            </p:cNvSpPr>
            <p:nvPr/>
          </p:nvSpPr>
          <p:spPr bwMode="gray">
            <a:xfrm>
              <a:off x="1882" y="666"/>
              <a:ext cx="1993" cy="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827" tIns="0" rIns="56827" bIns="0" anchor="b" anchorCtr="1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sz="2841" b="1" dirty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   </a:t>
              </a:r>
              <a:r>
                <a:rPr lang="en-US" sz="2841" b="1" dirty="0" smtClean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Presentation</a:t>
              </a:r>
              <a:r>
                <a:rPr lang="en-US" sz="2841" b="1" dirty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841" b="1" dirty="0" smtClean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Outline</a:t>
              </a:r>
              <a:endParaRPr lang="en-US" sz="2841" b="1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649208" y="1138719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rgbClr val="6A9A13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711767" y="1399283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rgbClr val="6A9A13"/>
                </a:solidFill>
                <a:latin typeface="Trebuchet MS" panose="020B0603020202020204" pitchFamily="34" charset="0"/>
              </a:rPr>
              <a:t>Introduction</a:t>
            </a: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649208" y="1999677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711767" y="2260240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rgbClr val="6A9A13"/>
                </a:solidFill>
                <a:latin typeface="Trebuchet MS" panose="020B0603020202020204" pitchFamily="34" charset="0"/>
              </a:rPr>
              <a:t>Motivation</a:t>
            </a: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649208" y="2887721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711767" y="3148285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rgbClr val="6A9A13"/>
                </a:solidFill>
                <a:latin typeface="Trebuchet MS" panose="020B0603020202020204" pitchFamily="34" charset="0"/>
              </a:rPr>
              <a:t>Data </a:t>
            </a:r>
            <a:r>
              <a:rPr lang="en-US" b="1" dirty="0" smtClean="0">
                <a:solidFill>
                  <a:srgbClr val="6A9A13"/>
                </a:solidFill>
                <a:latin typeface="Trebuchet MS" panose="020B0603020202020204" pitchFamily="34" charset="0"/>
              </a:rPr>
              <a:t>Definition, Description and Preprocessing</a:t>
            </a:r>
            <a:endParaRPr lang="en-US" b="1" dirty="0">
              <a:solidFill>
                <a:srgbClr val="6A9A13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649208" y="3729712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711767" y="3990276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rgbClr val="6A9A13"/>
                </a:solidFill>
                <a:latin typeface="Trebuchet MS" panose="020B0603020202020204" pitchFamily="34" charset="0"/>
              </a:rPr>
              <a:t>Solution Architecture and Framework </a:t>
            </a: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649208" y="4582550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711767" y="4843114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rgbClr val="6A9A13"/>
                </a:solidFill>
                <a:latin typeface="Trebuchet MS" panose="020B0603020202020204" pitchFamily="34" charset="0"/>
              </a:rPr>
              <a:t>Live Demo of the </a:t>
            </a:r>
            <a:r>
              <a:rPr lang="en-US" b="1" dirty="0" smtClean="0">
                <a:solidFill>
                  <a:srgbClr val="6A9A13"/>
                </a:solidFill>
                <a:latin typeface="Trebuchet MS" panose="020B0603020202020204" pitchFamily="34" charset="0"/>
              </a:rPr>
              <a:t>Proposed </a:t>
            </a:r>
            <a:r>
              <a:rPr lang="en-US" b="1" dirty="0">
                <a:solidFill>
                  <a:srgbClr val="6A9A13"/>
                </a:solidFill>
                <a:latin typeface="Trebuchet MS" panose="020B0603020202020204" pitchFamily="34" charset="0"/>
              </a:rPr>
              <a:t>S</a:t>
            </a:r>
            <a:r>
              <a:rPr lang="en-US" b="1" dirty="0" smtClean="0">
                <a:solidFill>
                  <a:srgbClr val="6A9A13"/>
                </a:solidFill>
                <a:latin typeface="Trebuchet MS" panose="020B0603020202020204" pitchFamily="34" charset="0"/>
              </a:rPr>
              <a:t>ystem </a:t>
            </a:r>
            <a:endParaRPr lang="en-US" b="1" dirty="0">
              <a:solidFill>
                <a:srgbClr val="6A9A13"/>
              </a:solidFill>
              <a:latin typeface="Trebuchet MS" panose="020B0603020202020204" pitchFamily="34" charset="0"/>
            </a:endParaRPr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649208" y="5443508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711767" y="5704071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rgbClr val="6A9A13"/>
                </a:solidFill>
                <a:latin typeface="Trebuchet MS" panose="020B0603020202020204" pitchFamily="34" charset="0"/>
              </a:rPr>
              <a:t>Conclusion and Future </a:t>
            </a:r>
            <a:r>
              <a:rPr lang="en-US" b="1" dirty="0" smtClean="0">
                <a:solidFill>
                  <a:srgbClr val="6A9A13"/>
                </a:solidFill>
                <a:latin typeface="Trebuchet MS" panose="020B0603020202020204" pitchFamily="34" charset="0"/>
              </a:rPr>
              <a:t>Works</a:t>
            </a:r>
            <a:endParaRPr lang="en-US" b="1" dirty="0">
              <a:solidFill>
                <a:srgbClr val="6A9A13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86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Visual Pearl</a:t>
            </a:r>
            <a:endParaRPr lang="en-US" dirty="0"/>
          </a:p>
        </p:txBody>
      </p:sp>
      <p:pic>
        <p:nvPicPr>
          <p:cNvPr id="5" name="videoplayback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65" end="20800.355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534" y="88865"/>
            <a:ext cx="11830818" cy="6654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512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32"/>
          <p:cNvGrpSpPr>
            <a:grpSpLocks/>
          </p:cNvGrpSpPr>
          <p:nvPr/>
        </p:nvGrpSpPr>
        <p:grpSpPr bwMode="auto">
          <a:xfrm>
            <a:off x="623058" y="482031"/>
            <a:ext cx="10512360" cy="416118"/>
            <a:chOff x="247" y="666"/>
            <a:chExt cx="5263" cy="179"/>
          </a:xfrm>
        </p:grpSpPr>
        <p:sp>
          <p:nvSpPr>
            <p:cNvPr id="63500" name="Line 33"/>
            <p:cNvSpPr>
              <a:spLocks noChangeShapeType="1"/>
            </p:cNvSpPr>
            <p:nvPr/>
          </p:nvSpPr>
          <p:spPr bwMode="gray">
            <a:xfrm>
              <a:off x="247" y="774"/>
              <a:ext cx="5263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21">
                <a:solidFill>
                  <a:srgbClr val="000000"/>
                </a:solidFill>
              </a:endParaRPr>
            </a:p>
          </p:txBody>
        </p:sp>
        <p:sp>
          <p:nvSpPr>
            <p:cNvPr id="63501" name="Rectangle 34"/>
            <p:cNvSpPr>
              <a:spLocks noChangeArrowheads="1"/>
            </p:cNvSpPr>
            <p:nvPr/>
          </p:nvSpPr>
          <p:spPr bwMode="gray">
            <a:xfrm>
              <a:off x="2535" y="666"/>
              <a:ext cx="687" cy="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827" tIns="0" rIns="56827" bIns="0" anchor="b" anchorCtr="1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sz="2841" b="1" dirty="0" smtClean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Outline</a:t>
              </a:r>
              <a:endParaRPr lang="en-US" sz="2841" b="1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649208" y="1138719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rgbClr val="6A9A13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711767" y="1399283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rgbClr val="6A9A13"/>
                </a:solidFill>
                <a:latin typeface="Trebuchet MS" panose="020B0603020202020204" pitchFamily="34" charset="0"/>
              </a:rPr>
              <a:t>Introduction</a:t>
            </a: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649208" y="1999677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711767" y="2260240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Motivation</a:t>
            </a: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649208" y="2887721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711767" y="3148285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Data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Definition, Description and Preprocessing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649208" y="3729712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711767" y="3990276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Solution Architecture and Framework </a:t>
            </a: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649208" y="4582550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711767" y="4843114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Live Demo of the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Proposed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S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ystem 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649208" y="5443508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711767" y="5704071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Conclusion and Future Works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06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971550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" name="think-cell Slide" r:id="rId5" imgW="444" imgH="443" progId="TCLayout.ActiveDocument.1">
                  <p:embed/>
                </p:oleObj>
              </mc:Choice>
              <mc:Fallback>
                <p:oleObj name="think-cell Slide" r:id="rId5" imgW="444" imgH="44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https://static.wixstatic.com/media/b32996_8783bfd67b1b45769647662acf34a8db.png/v1/fill/w_869,h_140,al_c,usm_0.66_1.00_0.01/b32996_8783bfd67b1b45769647662acf34a8db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35"/>
          <a:stretch/>
        </p:blipFill>
        <p:spPr bwMode="auto">
          <a:xfrm>
            <a:off x="448058" y="2099649"/>
            <a:ext cx="3801670" cy="290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490" name="Group 32"/>
          <p:cNvGrpSpPr>
            <a:grpSpLocks/>
          </p:cNvGrpSpPr>
          <p:nvPr/>
        </p:nvGrpSpPr>
        <p:grpSpPr bwMode="auto">
          <a:xfrm>
            <a:off x="623058" y="482035"/>
            <a:ext cx="10512360" cy="416119"/>
            <a:chOff x="247" y="666"/>
            <a:chExt cx="5263" cy="179"/>
          </a:xfrm>
        </p:grpSpPr>
        <p:sp>
          <p:nvSpPr>
            <p:cNvPr id="63500" name="Line 33"/>
            <p:cNvSpPr>
              <a:spLocks noChangeShapeType="1"/>
            </p:cNvSpPr>
            <p:nvPr/>
          </p:nvSpPr>
          <p:spPr bwMode="gray">
            <a:xfrm>
              <a:off x="247" y="774"/>
              <a:ext cx="5263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21">
                <a:solidFill>
                  <a:srgbClr val="000000"/>
                </a:solidFill>
              </a:endParaRPr>
            </a:p>
          </p:txBody>
        </p:sp>
        <p:sp>
          <p:nvSpPr>
            <p:cNvPr id="63501" name="Rectangle 34"/>
            <p:cNvSpPr>
              <a:spLocks noChangeArrowheads="1"/>
            </p:cNvSpPr>
            <p:nvPr/>
          </p:nvSpPr>
          <p:spPr bwMode="gray">
            <a:xfrm>
              <a:off x="2322" y="666"/>
              <a:ext cx="1114" cy="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827" tIns="0" rIns="56827" bIns="0" anchor="b" anchorCtr="1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sz="2841" b="1" dirty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</p:grpSp>
      <p:sp>
        <p:nvSpPr>
          <p:cNvPr id="8" name="Content Placeholder 2"/>
          <p:cNvSpPr txBox="1">
            <a:spLocks/>
          </p:cNvSpPr>
          <p:nvPr/>
        </p:nvSpPr>
        <p:spPr>
          <a:xfrm>
            <a:off x="4551344" y="1182849"/>
            <a:ext cx="6885690" cy="91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10312" indent="-210312" algn="l" defTabSz="91440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912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6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5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338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624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10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196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48256" indent="-15544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rebuchet MS" panose="020B0603020202020204" pitchFamily="34" charset="0"/>
              </a:rPr>
              <a:t>This project is a collaborative initiative with the Bahamas Plastic Movement. </a:t>
            </a:r>
          </a:p>
          <a:p>
            <a:pPr marL="0" indent="0">
              <a:buNone/>
            </a:pPr>
            <a:endParaRPr lang="en-US" sz="2400" dirty="0" smtClean="0">
              <a:latin typeface="Trebuchet MS" panose="020B0603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Trebuchet MS" panose="020B0603020202020204" pitchFamily="34" charset="0"/>
            </a:endParaRPr>
          </a:p>
        </p:txBody>
      </p:sp>
      <p:sp>
        <p:nvSpPr>
          <p:cNvPr id="15" name="Shape 1035"/>
          <p:cNvSpPr/>
          <p:nvPr/>
        </p:nvSpPr>
        <p:spPr>
          <a:xfrm>
            <a:off x="5544571" y="2434530"/>
            <a:ext cx="5892463" cy="1804303"/>
          </a:xfrm>
          <a:prstGeom prst="roundRect">
            <a:avLst>
              <a:gd name="adj" fmla="val 6734"/>
            </a:avLst>
          </a:prstGeom>
          <a:noFill/>
          <a:ln w="28575" cap="rnd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sz="1421">
              <a:solidFill>
                <a:srgbClr val="000000"/>
              </a:solidFill>
              <a:sym typeface="Calibri"/>
            </a:endParaRPr>
          </a:p>
        </p:txBody>
      </p:sp>
      <p:sp>
        <p:nvSpPr>
          <p:cNvPr id="22" name="Shape 1062"/>
          <p:cNvSpPr txBox="1"/>
          <p:nvPr/>
        </p:nvSpPr>
        <p:spPr>
          <a:xfrm>
            <a:off x="6276024" y="2788682"/>
            <a:ext cx="4859394" cy="12094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sz="2200" i="1" dirty="0" smtClean="0">
                <a:latin typeface="Trebuchet MS" panose="020B0603020202020204" pitchFamily="34" charset="0"/>
                <a:sym typeface="Calibri"/>
              </a:rPr>
              <a:t>Bahamas </a:t>
            </a:r>
            <a:r>
              <a:rPr lang="en-US" sz="2200" i="1" dirty="0">
                <a:latin typeface="Trebuchet MS" panose="020B0603020202020204" pitchFamily="34" charset="0"/>
                <a:sym typeface="Calibri"/>
              </a:rPr>
              <a:t>Plastic Movement mission is to build a community of education and activism around plastic </a:t>
            </a:r>
            <a:r>
              <a:rPr lang="en-US" sz="2200" i="1" dirty="0" smtClean="0">
                <a:latin typeface="Trebuchet MS" panose="020B0603020202020204" pitchFamily="34" charset="0"/>
                <a:sym typeface="Calibri"/>
              </a:rPr>
              <a:t>pollution.</a:t>
            </a:r>
            <a:endParaRPr lang="en-US" sz="2200" i="1" dirty="0">
              <a:latin typeface="Trebuchet MS" panose="020B0603020202020204" pitchFamily="34" charset="0"/>
              <a:sym typeface="Calibri"/>
            </a:endParaRPr>
          </a:p>
        </p:txBody>
      </p:sp>
      <p:sp>
        <p:nvSpPr>
          <p:cNvPr id="38" name="Shape 1035"/>
          <p:cNvSpPr/>
          <p:nvPr/>
        </p:nvSpPr>
        <p:spPr>
          <a:xfrm>
            <a:off x="5544571" y="4366285"/>
            <a:ext cx="5892463" cy="1804303"/>
          </a:xfrm>
          <a:prstGeom prst="roundRect">
            <a:avLst>
              <a:gd name="adj" fmla="val 6734"/>
            </a:avLst>
          </a:prstGeom>
          <a:noFill/>
          <a:ln w="28575" cap="rnd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sz="1421">
              <a:solidFill>
                <a:srgbClr val="000000"/>
              </a:solidFill>
              <a:sym typeface="Calibri"/>
            </a:endParaRPr>
          </a:p>
        </p:txBody>
      </p:sp>
      <p:sp>
        <p:nvSpPr>
          <p:cNvPr id="40" name="Shape 1062"/>
          <p:cNvSpPr txBox="1"/>
          <p:nvPr/>
        </p:nvSpPr>
        <p:spPr>
          <a:xfrm>
            <a:off x="6276024" y="4678996"/>
            <a:ext cx="4859394" cy="16190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>
              <a:buSzPct val="25000"/>
            </a:pPr>
            <a:r>
              <a:rPr lang="en-US" sz="2200" i="1" dirty="0">
                <a:latin typeface="Trebuchet MS" panose="020B0603020202020204" pitchFamily="34" charset="0"/>
                <a:sym typeface="Calibri"/>
              </a:rPr>
              <a:t>They envision a world where an engaged public has created a nation free of plastic debris.</a:t>
            </a:r>
          </a:p>
        </p:txBody>
      </p:sp>
      <p:pic>
        <p:nvPicPr>
          <p:cNvPr id="42" name="Picture 6" descr="https://www.ascom.ba/files/vision-mission-653x30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" r="52966" b="13722"/>
          <a:stretch/>
        </p:blipFill>
        <p:spPr bwMode="auto">
          <a:xfrm>
            <a:off x="4020983" y="2309120"/>
            <a:ext cx="2125816" cy="196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s://www.ascom.ba/files/vision-mission-653x301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5" r="9237" b="12415"/>
          <a:stretch/>
        </p:blipFill>
        <p:spPr bwMode="auto">
          <a:xfrm>
            <a:off x="4143055" y="4290327"/>
            <a:ext cx="2023813" cy="186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7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681877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8" name="think-cell Slide" r:id="rId5" imgW="444" imgH="443" progId="TCLayout.ActiveDocument.1">
                  <p:embed/>
                </p:oleObj>
              </mc:Choice>
              <mc:Fallback>
                <p:oleObj name="think-cell Slide" r:id="rId5" imgW="444" imgH="44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hape 1297"/>
          <p:cNvSpPr/>
          <p:nvPr/>
        </p:nvSpPr>
        <p:spPr>
          <a:xfrm>
            <a:off x="623058" y="939787"/>
            <a:ext cx="10996856" cy="531488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247" y="112226"/>
                </a:moveTo>
                <a:cubicBezTo>
                  <a:pt x="53001" y="110741"/>
                  <a:pt x="52471" y="108201"/>
                  <a:pt x="52471" y="108201"/>
                </a:cubicBezTo>
                <a:lnTo>
                  <a:pt x="34362" y="110213"/>
                </a:lnTo>
                <a:cubicBezTo>
                  <a:pt x="33324" y="110145"/>
                  <a:pt x="32293" y="108872"/>
                  <a:pt x="31258" y="108201"/>
                </a:cubicBezTo>
                <a:cubicBezTo>
                  <a:pt x="31042" y="107865"/>
                  <a:pt x="30830" y="107365"/>
                  <a:pt x="30611" y="107195"/>
                </a:cubicBezTo>
                <a:cubicBezTo>
                  <a:pt x="28023" y="105181"/>
                  <a:pt x="29429" y="107662"/>
                  <a:pt x="28154" y="105182"/>
                </a:cubicBezTo>
                <a:lnTo>
                  <a:pt x="17418" y="106188"/>
                </a:lnTo>
                <a:cubicBezTo>
                  <a:pt x="16796" y="106295"/>
                  <a:pt x="14485" y="109881"/>
                  <a:pt x="14314" y="110213"/>
                </a:cubicBezTo>
                <a:cubicBezTo>
                  <a:pt x="14141" y="110549"/>
                  <a:pt x="13973" y="111037"/>
                  <a:pt x="13796" y="111220"/>
                </a:cubicBezTo>
                <a:cubicBezTo>
                  <a:pt x="13324" y="111709"/>
                  <a:pt x="12848" y="111890"/>
                  <a:pt x="12374" y="112226"/>
                </a:cubicBezTo>
                <a:cubicBezTo>
                  <a:pt x="8881" y="111890"/>
                  <a:pt x="5202" y="120000"/>
                  <a:pt x="1897" y="111220"/>
                </a:cubicBezTo>
                <a:cubicBezTo>
                  <a:pt x="794" y="108291"/>
                  <a:pt x="1838" y="93097"/>
                  <a:pt x="1767" y="84051"/>
                </a:cubicBezTo>
                <a:cubicBezTo>
                  <a:pt x="1747" y="81476"/>
                  <a:pt x="1652" y="77606"/>
                  <a:pt x="1509" y="74995"/>
                </a:cubicBezTo>
                <a:cubicBezTo>
                  <a:pt x="1433" y="73617"/>
                  <a:pt x="1336" y="72312"/>
                  <a:pt x="1250" y="70970"/>
                </a:cubicBezTo>
                <a:cubicBezTo>
                  <a:pt x="1207" y="64933"/>
                  <a:pt x="1176" y="58890"/>
                  <a:pt x="1120" y="52858"/>
                </a:cubicBezTo>
                <a:cubicBezTo>
                  <a:pt x="1090" y="49496"/>
                  <a:pt x="1017" y="46161"/>
                  <a:pt x="991" y="42796"/>
                </a:cubicBezTo>
                <a:cubicBezTo>
                  <a:pt x="853" y="24503"/>
                  <a:pt x="0" y="18647"/>
                  <a:pt x="991" y="13615"/>
                </a:cubicBezTo>
                <a:cubicBezTo>
                  <a:pt x="1983" y="8584"/>
                  <a:pt x="4959" y="13239"/>
                  <a:pt x="6941" y="12609"/>
                </a:cubicBezTo>
                <a:cubicBezTo>
                  <a:pt x="7077" y="12566"/>
                  <a:pt x="7193" y="11674"/>
                  <a:pt x="7329" y="11603"/>
                </a:cubicBezTo>
                <a:cubicBezTo>
                  <a:pt x="17879" y="6131"/>
                  <a:pt x="9737" y="11730"/>
                  <a:pt x="14184" y="8584"/>
                </a:cubicBezTo>
                <a:cubicBezTo>
                  <a:pt x="19702" y="0"/>
                  <a:pt x="14413" y="7872"/>
                  <a:pt x="29706" y="8584"/>
                </a:cubicBezTo>
                <a:lnTo>
                  <a:pt x="58033" y="9591"/>
                </a:lnTo>
                <a:cubicBezTo>
                  <a:pt x="58162" y="9926"/>
                  <a:pt x="58287" y="10389"/>
                  <a:pt x="58421" y="10597"/>
                </a:cubicBezTo>
                <a:cubicBezTo>
                  <a:pt x="59145" y="11724"/>
                  <a:pt x="60206" y="12174"/>
                  <a:pt x="60878" y="12609"/>
                </a:cubicBezTo>
                <a:lnTo>
                  <a:pt x="68510" y="11603"/>
                </a:lnTo>
                <a:cubicBezTo>
                  <a:pt x="90644" y="10038"/>
                  <a:pt x="82379" y="16962"/>
                  <a:pt x="91533" y="8584"/>
                </a:cubicBezTo>
                <a:cubicBezTo>
                  <a:pt x="92999" y="8920"/>
                  <a:pt x="94466" y="8991"/>
                  <a:pt x="95931" y="9591"/>
                </a:cubicBezTo>
                <a:cubicBezTo>
                  <a:pt x="96108" y="9663"/>
                  <a:pt x="96272" y="10414"/>
                  <a:pt x="96448" y="10597"/>
                </a:cubicBezTo>
                <a:cubicBezTo>
                  <a:pt x="96920" y="11086"/>
                  <a:pt x="97397" y="11268"/>
                  <a:pt x="97871" y="11603"/>
                </a:cubicBezTo>
                <a:cubicBezTo>
                  <a:pt x="98000" y="11938"/>
                  <a:pt x="98127" y="12352"/>
                  <a:pt x="98259" y="12609"/>
                </a:cubicBezTo>
                <a:cubicBezTo>
                  <a:pt x="98621" y="13312"/>
                  <a:pt x="99336" y="14173"/>
                  <a:pt x="99682" y="14622"/>
                </a:cubicBezTo>
                <a:cubicBezTo>
                  <a:pt x="100377" y="16786"/>
                  <a:pt x="100508" y="17686"/>
                  <a:pt x="101363" y="17640"/>
                </a:cubicBezTo>
                <a:lnTo>
                  <a:pt x="119084" y="15628"/>
                </a:lnTo>
                <a:cubicBezTo>
                  <a:pt x="119342" y="15963"/>
                  <a:pt x="119732" y="14851"/>
                  <a:pt x="119860" y="16634"/>
                </a:cubicBezTo>
                <a:cubicBezTo>
                  <a:pt x="120000" y="18591"/>
                  <a:pt x="119794" y="25695"/>
                  <a:pt x="119472" y="27703"/>
                </a:cubicBezTo>
                <a:cubicBezTo>
                  <a:pt x="119365" y="28365"/>
                  <a:pt x="119213" y="28373"/>
                  <a:pt x="119084" y="28709"/>
                </a:cubicBezTo>
                <a:cubicBezTo>
                  <a:pt x="118997" y="29715"/>
                  <a:pt x="118847" y="30530"/>
                  <a:pt x="118825" y="31728"/>
                </a:cubicBezTo>
                <a:cubicBezTo>
                  <a:pt x="118752" y="35683"/>
                  <a:pt x="119016" y="36072"/>
                  <a:pt x="119342" y="37765"/>
                </a:cubicBezTo>
                <a:cubicBezTo>
                  <a:pt x="119564" y="40350"/>
                  <a:pt x="119856" y="42223"/>
                  <a:pt x="119472" y="45815"/>
                </a:cubicBezTo>
                <a:cubicBezTo>
                  <a:pt x="119358" y="46877"/>
                  <a:pt x="119127" y="46486"/>
                  <a:pt x="118954" y="46821"/>
                </a:cubicBezTo>
                <a:cubicBezTo>
                  <a:pt x="118911" y="47827"/>
                  <a:pt x="118847" y="48793"/>
                  <a:pt x="118825" y="49840"/>
                </a:cubicBezTo>
                <a:cubicBezTo>
                  <a:pt x="118761" y="52836"/>
                  <a:pt x="118829" y="56041"/>
                  <a:pt x="118696" y="58896"/>
                </a:cubicBezTo>
                <a:cubicBezTo>
                  <a:pt x="118643" y="60032"/>
                  <a:pt x="118437" y="60237"/>
                  <a:pt x="118308" y="60908"/>
                </a:cubicBezTo>
                <a:cubicBezTo>
                  <a:pt x="118351" y="61914"/>
                  <a:pt x="118352" y="63099"/>
                  <a:pt x="118437" y="63927"/>
                </a:cubicBezTo>
                <a:cubicBezTo>
                  <a:pt x="118534" y="64871"/>
                  <a:pt x="118810" y="64736"/>
                  <a:pt x="118825" y="65939"/>
                </a:cubicBezTo>
                <a:cubicBezTo>
                  <a:pt x="118918" y="73145"/>
                  <a:pt x="118692" y="73337"/>
                  <a:pt x="118178" y="76002"/>
                </a:cubicBezTo>
                <a:cubicBezTo>
                  <a:pt x="118221" y="77679"/>
                  <a:pt x="118186" y="79610"/>
                  <a:pt x="118308" y="81033"/>
                </a:cubicBezTo>
                <a:cubicBezTo>
                  <a:pt x="118383" y="81915"/>
                  <a:pt x="118585" y="81422"/>
                  <a:pt x="118696" y="82039"/>
                </a:cubicBezTo>
                <a:cubicBezTo>
                  <a:pt x="118894" y="83142"/>
                  <a:pt x="119041" y="84722"/>
                  <a:pt x="119213" y="86064"/>
                </a:cubicBezTo>
                <a:cubicBezTo>
                  <a:pt x="119170" y="87406"/>
                  <a:pt x="119154" y="88818"/>
                  <a:pt x="119084" y="90089"/>
                </a:cubicBezTo>
                <a:cubicBezTo>
                  <a:pt x="118988" y="91821"/>
                  <a:pt x="118623" y="95159"/>
                  <a:pt x="118437" y="96126"/>
                </a:cubicBezTo>
                <a:cubicBezTo>
                  <a:pt x="118323" y="96714"/>
                  <a:pt x="118178" y="96797"/>
                  <a:pt x="118049" y="97132"/>
                </a:cubicBezTo>
                <a:cubicBezTo>
                  <a:pt x="117539" y="103083"/>
                  <a:pt x="118108" y="97521"/>
                  <a:pt x="117273" y="102164"/>
                </a:cubicBezTo>
                <a:cubicBezTo>
                  <a:pt x="117124" y="102991"/>
                  <a:pt x="117034" y="104355"/>
                  <a:pt x="116885" y="105182"/>
                </a:cubicBezTo>
                <a:cubicBezTo>
                  <a:pt x="116728" y="106054"/>
                  <a:pt x="116545" y="106604"/>
                  <a:pt x="116367" y="107195"/>
                </a:cubicBezTo>
                <a:cubicBezTo>
                  <a:pt x="115930" y="108653"/>
                  <a:pt x="115400" y="109096"/>
                  <a:pt x="114945" y="109207"/>
                </a:cubicBezTo>
                <a:cubicBezTo>
                  <a:pt x="112531" y="109794"/>
                  <a:pt x="110116" y="109878"/>
                  <a:pt x="107701" y="110213"/>
                </a:cubicBezTo>
                <a:cubicBezTo>
                  <a:pt x="107098" y="110549"/>
                  <a:pt x="106493" y="110766"/>
                  <a:pt x="105890" y="111220"/>
                </a:cubicBezTo>
                <a:cubicBezTo>
                  <a:pt x="105156" y="111773"/>
                  <a:pt x="104429" y="112930"/>
                  <a:pt x="103692" y="113232"/>
                </a:cubicBezTo>
                <a:cubicBezTo>
                  <a:pt x="101969" y="113937"/>
                  <a:pt x="100242" y="113903"/>
                  <a:pt x="98518" y="114238"/>
                </a:cubicBezTo>
                <a:cubicBezTo>
                  <a:pt x="97742" y="113567"/>
                  <a:pt x="96960" y="113224"/>
                  <a:pt x="96189" y="112226"/>
                </a:cubicBezTo>
                <a:cubicBezTo>
                  <a:pt x="95921" y="111877"/>
                  <a:pt x="95672" y="110884"/>
                  <a:pt x="95413" y="110213"/>
                </a:cubicBezTo>
                <a:cubicBezTo>
                  <a:pt x="95284" y="109878"/>
                  <a:pt x="95162" y="109258"/>
                  <a:pt x="95025" y="109207"/>
                </a:cubicBezTo>
                <a:cubicBezTo>
                  <a:pt x="91748" y="107993"/>
                  <a:pt x="93213" y="108742"/>
                  <a:pt x="90628" y="107195"/>
                </a:cubicBezTo>
                <a:cubicBezTo>
                  <a:pt x="90262" y="106721"/>
                  <a:pt x="88427" y="104116"/>
                  <a:pt x="87911" y="104176"/>
                </a:cubicBezTo>
                <a:cubicBezTo>
                  <a:pt x="85409" y="104467"/>
                  <a:pt x="82910" y="105518"/>
                  <a:pt x="80409" y="106188"/>
                </a:cubicBezTo>
                <a:cubicBezTo>
                  <a:pt x="79978" y="106524"/>
                  <a:pt x="79544" y="106682"/>
                  <a:pt x="79116" y="107195"/>
                </a:cubicBezTo>
                <a:cubicBezTo>
                  <a:pt x="78981" y="107356"/>
                  <a:pt x="78859" y="107922"/>
                  <a:pt x="78728" y="108201"/>
                </a:cubicBezTo>
                <a:cubicBezTo>
                  <a:pt x="77123" y="111605"/>
                  <a:pt x="78198" y="108904"/>
                  <a:pt x="77305" y="111220"/>
                </a:cubicBezTo>
                <a:cubicBezTo>
                  <a:pt x="74675" y="110884"/>
                  <a:pt x="72043" y="111115"/>
                  <a:pt x="69415" y="110213"/>
                </a:cubicBezTo>
                <a:cubicBezTo>
                  <a:pt x="69101" y="110106"/>
                  <a:pt x="68816" y="108713"/>
                  <a:pt x="68510" y="108201"/>
                </a:cubicBezTo>
                <a:cubicBezTo>
                  <a:pt x="68211" y="107704"/>
                  <a:pt x="67906" y="107530"/>
                  <a:pt x="67604" y="107195"/>
                </a:cubicBezTo>
                <a:lnTo>
                  <a:pt x="58679" y="109207"/>
                </a:lnTo>
                <a:cubicBezTo>
                  <a:pt x="58543" y="109251"/>
                  <a:pt x="58422" y="109922"/>
                  <a:pt x="58291" y="110213"/>
                </a:cubicBezTo>
                <a:cubicBezTo>
                  <a:pt x="58120" y="110593"/>
                  <a:pt x="57945" y="110840"/>
                  <a:pt x="57774" y="111220"/>
                </a:cubicBezTo>
                <a:cubicBezTo>
                  <a:pt x="56475" y="114107"/>
                  <a:pt x="58486" y="110086"/>
                  <a:pt x="56868" y="113232"/>
                </a:cubicBezTo>
                <a:cubicBezTo>
                  <a:pt x="56610" y="113064"/>
                  <a:pt x="56459" y="111052"/>
                  <a:pt x="56222" y="110213"/>
                </a:cubicBezTo>
                <a:cubicBezTo>
                  <a:pt x="55914" y="110691"/>
                  <a:pt x="55870" y="108861"/>
                  <a:pt x="55446" y="108201"/>
                </a:cubicBezTo>
              </a:path>
            </a:pathLst>
          </a:custGeom>
          <a:blipFill rotWithShape="1">
            <a:blip r:embed="rId7" cstate="print">
              <a:alphaModFix/>
            </a:blip>
            <a:tile tx="0" ty="0" sx="100000" sy="100000" flip="none" algn="tl"/>
          </a:blip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490" name="Group 32"/>
          <p:cNvGrpSpPr>
            <a:grpSpLocks/>
          </p:cNvGrpSpPr>
          <p:nvPr/>
        </p:nvGrpSpPr>
        <p:grpSpPr bwMode="auto">
          <a:xfrm>
            <a:off x="623058" y="482035"/>
            <a:ext cx="10512360" cy="416119"/>
            <a:chOff x="247" y="666"/>
            <a:chExt cx="5263" cy="179"/>
          </a:xfrm>
        </p:grpSpPr>
        <p:sp>
          <p:nvSpPr>
            <p:cNvPr id="63500" name="Line 33"/>
            <p:cNvSpPr>
              <a:spLocks noChangeShapeType="1"/>
            </p:cNvSpPr>
            <p:nvPr/>
          </p:nvSpPr>
          <p:spPr bwMode="gray">
            <a:xfrm>
              <a:off x="247" y="774"/>
              <a:ext cx="5263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21">
                <a:solidFill>
                  <a:srgbClr val="000000"/>
                </a:solidFill>
              </a:endParaRPr>
            </a:p>
          </p:txBody>
        </p:sp>
        <p:sp>
          <p:nvSpPr>
            <p:cNvPr id="63501" name="Rectangle 34"/>
            <p:cNvSpPr>
              <a:spLocks noChangeArrowheads="1"/>
            </p:cNvSpPr>
            <p:nvPr/>
          </p:nvSpPr>
          <p:spPr bwMode="gray">
            <a:xfrm>
              <a:off x="1982" y="666"/>
              <a:ext cx="1793" cy="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827" tIns="0" rIns="56827" bIns="0" anchor="b" anchorCtr="1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sz="2841" b="1" dirty="0" smtClean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Project Introduction</a:t>
              </a:r>
              <a:endParaRPr lang="en-US" sz="2841" b="1" dirty="0">
                <a:solidFill>
                  <a:srgbClr val="000000"/>
                </a:solidFill>
                <a:latin typeface="Trebuchet MS" panose="020B0603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Content Placeholder 2"/>
          <p:cNvSpPr>
            <a:spLocks noGrp="1"/>
          </p:cNvSpPr>
          <p:nvPr>
            <p:ph sz="half" idx="1"/>
          </p:nvPr>
        </p:nvSpPr>
        <p:spPr>
          <a:xfrm>
            <a:off x="978703" y="1759527"/>
            <a:ext cx="10462283" cy="3879273"/>
          </a:xfrm>
        </p:spPr>
        <p:txBody>
          <a:bodyPr>
            <a:normAutofit lnSpcReduction="10000"/>
          </a:bodyPr>
          <a:lstStyle/>
          <a:p>
            <a:pPr>
              <a:buSzPct val="114998"/>
            </a:pPr>
            <a:r>
              <a:rPr lang="en-US" sz="3200" dirty="0" smtClean="0">
                <a:latin typeface="Trebuchet MS" panose="020B0603020202020204" pitchFamily="34" charset="0"/>
              </a:rPr>
              <a:t>Our project dealt with the biggest issue of Debris all over the world.</a:t>
            </a:r>
          </a:p>
          <a:p>
            <a:pPr>
              <a:buSzPct val="114998"/>
            </a:pPr>
            <a:endParaRPr lang="en-US" sz="32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>
              <a:buSzPct val="114997"/>
            </a:pPr>
            <a:r>
              <a:rPr lang="en-US" sz="3200" dirty="0">
                <a:latin typeface="Trebuchet MS" panose="020B0603020202020204" pitchFamily="34" charset="0"/>
              </a:rPr>
              <a:t> </a:t>
            </a:r>
            <a:r>
              <a:rPr lang="en-US" sz="3200" dirty="0" smtClean="0">
                <a:latin typeface="Trebuchet MS" panose="020B0603020202020204" pitchFamily="34" charset="0"/>
              </a:rPr>
              <a:t>Classification and Prediction of debris per continent in 2018 and 2019.</a:t>
            </a:r>
          </a:p>
          <a:p>
            <a:pPr marL="0" indent="0">
              <a:buNone/>
            </a:pPr>
            <a:endParaRPr lang="en-US" sz="3200" dirty="0" smtClean="0">
              <a:latin typeface="Trebuchet MS" panose="020B0603020202020204" pitchFamily="34" charset="0"/>
            </a:endParaRPr>
          </a:p>
          <a:p>
            <a:r>
              <a:rPr lang="en-US" sz="3200" dirty="0" smtClean="0">
                <a:latin typeface="Trebuchet MS" panose="020B0603020202020204" pitchFamily="34" charset="0"/>
              </a:rPr>
              <a:t>Marine Debris Tracker Mobile app and Bahamas Plastic data are our primary data source.</a:t>
            </a:r>
            <a:endParaRPr lang="en-US" sz="3200" dirty="0">
              <a:latin typeface="Trebuchet MS" panose="020B0603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53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32"/>
          <p:cNvGrpSpPr>
            <a:grpSpLocks/>
          </p:cNvGrpSpPr>
          <p:nvPr/>
        </p:nvGrpSpPr>
        <p:grpSpPr bwMode="auto">
          <a:xfrm>
            <a:off x="623058" y="482031"/>
            <a:ext cx="10512360" cy="416118"/>
            <a:chOff x="247" y="666"/>
            <a:chExt cx="5263" cy="179"/>
          </a:xfrm>
        </p:grpSpPr>
        <p:sp>
          <p:nvSpPr>
            <p:cNvPr id="63500" name="Line 33"/>
            <p:cNvSpPr>
              <a:spLocks noChangeShapeType="1"/>
            </p:cNvSpPr>
            <p:nvPr/>
          </p:nvSpPr>
          <p:spPr bwMode="gray">
            <a:xfrm>
              <a:off x="247" y="774"/>
              <a:ext cx="5263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21">
                <a:solidFill>
                  <a:srgbClr val="000000"/>
                </a:solidFill>
              </a:endParaRPr>
            </a:p>
          </p:txBody>
        </p:sp>
        <p:sp>
          <p:nvSpPr>
            <p:cNvPr id="63501" name="Rectangle 34"/>
            <p:cNvSpPr>
              <a:spLocks noChangeArrowheads="1"/>
            </p:cNvSpPr>
            <p:nvPr/>
          </p:nvSpPr>
          <p:spPr bwMode="gray">
            <a:xfrm>
              <a:off x="2535" y="666"/>
              <a:ext cx="687" cy="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827" tIns="0" rIns="56827" bIns="0" anchor="b" anchorCtr="1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sz="2841" b="1" dirty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Outline</a:t>
              </a:r>
            </a:p>
          </p:txBody>
        </p:sp>
      </p:grp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649208" y="1138719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rgbClr val="6A9A13"/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711767" y="1399283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Introduction</a:t>
            </a: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649208" y="1999677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1" name="Rectangle 11"/>
          <p:cNvSpPr>
            <a:spLocks noChangeArrowheads="1"/>
          </p:cNvSpPr>
          <p:nvPr/>
        </p:nvSpPr>
        <p:spPr bwMode="auto">
          <a:xfrm>
            <a:off x="711767" y="2260240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rgbClr val="6A9A13"/>
                </a:solidFill>
                <a:latin typeface="Trebuchet MS" panose="020B0603020202020204" pitchFamily="34" charset="0"/>
              </a:rPr>
              <a:t>Motivation</a:t>
            </a: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649208" y="2887721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3" name="Rectangle 11"/>
          <p:cNvSpPr>
            <a:spLocks noChangeArrowheads="1"/>
          </p:cNvSpPr>
          <p:nvPr/>
        </p:nvSpPr>
        <p:spPr bwMode="auto">
          <a:xfrm>
            <a:off x="711767" y="3148285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Data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Definition, Description and Preprocessing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649208" y="3729712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711767" y="3990276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Solution Architecture and Framework </a:t>
            </a: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649208" y="4582550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711767" y="4843114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Live Demo of the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Proposed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S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ystem </a:t>
            </a:r>
            <a:endParaRPr lang="en-US" b="1" dirty="0">
              <a:solidFill>
                <a:schemeClr val="bg1">
                  <a:lumMod val="8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649208" y="5443508"/>
            <a:ext cx="10702029" cy="69189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6A9A1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85160">
              <a:spcBef>
                <a:spcPct val="50000"/>
              </a:spcBef>
              <a:defRPr/>
            </a:pPr>
            <a:endParaRPr lang="en-US" sz="2200" b="1">
              <a:solidFill>
                <a:schemeClr val="bg1">
                  <a:lumMod val="85000"/>
                </a:schemeClr>
              </a:solidFill>
              <a:latin typeface="Trebuchet MS" pitchFamily="34" charset="0"/>
              <a:cs typeface="Arial" pitchFamily="34" charset="0"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711767" y="5704071"/>
            <a:ext cx="107029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112077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Conclusion and Future Works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57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90" name="Group 32"/>
          <p:cNvGrpSpPr>
            <a:grpSpLocks/>
          </p:cNvGrpSpPr>
          <p:nvPr/>
        </p:nvGrpSpPr>
        <p:grpSpPr bwMode="auto">
          <a:xfrm>
            <a:off x="623058" y="482035"/>
            <a:ext cx="10512360" cy="416119"/>
            <a:chOff x="247" y="666"/>
            <a:chExt cx="5263" cy="179"/>
          </a:xfrm>
        </p:grpSpPr>
        <p:sp>
          <p:nvSpPr>
            <p:cNvPr id="63500" name="Line 33"/>
            <p:cNvSpPr>
              <a:spLocks noChangeShapeType="1"/>
            </p:cNvSpPr>
            <p:nvPr/>
          </p:nvSpPr>
          <p:spPr bwMode="gray">
            <a:xfrm>
              <a:off x="247" y="774"/>
              <a:ext cx="5263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21">
                <a:solidFill>
                  <a:srgbClr val="000000"/>
                </a:solidFill>
              </a:endParaRPr>
            </a:p>
          </p:txBody>
        </p:sp>
        <p:sp>
          <p:nvSpPr>
            <p:cNvPr id="63501" name="Rectangle 34"/>
            <p:cNvSpPr>
              <a:spLocks noChangeArrowheads="1"/>
            </p:cNvSpPr>
            <p:nvPr/>
          </p:nvSpPr>
          <p:spPr bwMode="gray">
            <a:xfrm>
              <a:off x="2402" y="666"/>
              <a:ext cx="955" cy="1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6827" tIns="0" rIns="56827" bIns="0" anchor="b" anchorCtr="1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1120775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95000"/>
                </a:lnSpc>
                <a:spcBef>
                  <a:spcPct val="50000"/>
                </a:spcBef>
              </a:pPr>
              <a:r>
                <a:rPr lang="en-US" sz="2841" b="1" dirty="0">
                  <a:solidFill>
                    <a:srgbClr val="000000"/>
                  </a:solidFill>
                  <a:latin typeface="Trebuchet MS" panose="020B0603020202020204" pitchFamily="34" charset="0"/>
                  <a:cs typeface="Arial" panose="020B0604020202020204" pitchFamily="34" charset="0"/>
                </a:rPr>
                <a:t>Motivation</a:t>
              </a:r>
            </a:p>
          </p:txBody>
        </p:sp>
      </p:grpSp>
      <p:sp>
        <p:nvSpPr>
          <p:cNvPr id="30" name="Content Placeholder 2"/>
          <p:cNvSpPr>
            <a:spLocks noGrp="1"/>
          </p:cNvSpPr>
          <p:nvPr>
            <p:ph sz="half" idx="1"/>
          </p:nvPr>
        </p:nvSpPr>
        <p:spPr>
          <a:xfrm>
            <a:off x="4248443" y="2119891"/>
            <a:ext cx="7554352" cy="3760406"/>
          </a:xfrm>
        </p:spPr>
        <p:txBody>
          <a:bodyPr>
            <a:noAutofit/>
          </a:bodyPr>
          <a:lstStyle/>
          <a:p>
            <a:pPr marL="280035" indent="-280035" defTabSz="448055">
              <a:spcBef>
                <a:spcPts val="500"/>
              </a:spcBef>
              <a:defRPr sz="2352"/>
            </a:pPr>
            <a:r>
              <a:rPr lang="en-US" sz="3600" i="1" dirty="0">
                <a:latin typeface="Trebuchet MS" panose="020B0603020202020204" pitchFamily="34" charset="0"/>
              </a:rPr>
              <a:t>To </a:t>
            </a:r>
            <a:r>
              <a:rPr lang="en-US" sz="3600" i="1" dirty="0">
                <a:solidFill>
                  <a:srgbClr val="FF0000"/>
                </a:solidFill>
                <a:latin typeface="Trebuchet MS" panose="020B0603020202020204" pitchFamily="34" charset="0"/>
              </a:rPr>
              <a:t>analyze</a:t>
            </a:r>
            <a:r>
              <a:rPr lang="en-US" sz="3600" i="1" dirty="0">
                <a:latin typeface="Trebuchet MS" panose="020B0603020202020204" pitchFamily="34" charset="0"/>
              </a:rPr>
              <a:t> and </a:t>
            </a:r>
            <a:r>
              <a:rPr lang="en-US" sz="3600" i="1" dirty="0">
                <a:solidFill>
                  <a:srgbClr val="FF0000"/>
                </a:solidFill>
                <a:latin typeface="Trebuchet MS" panose="020B0603020202020204" pitchFamily="34" charset="0"/>
              </a:rPr>
              <a:t>visualize</a:t>
            </a:r>
            <a:r>
              <a:rPr lang="en-US" sz="3600" i="1" dirty="0">
                <a:latin typeface="Trebuchet MS" panose="020B0603020202020204" pitchFamily="34" charset="0"/>
              </a:rPr>
              <a:t> the debris data around the world, and in specific locations, in order to make inferences about the movement and accumulation of debris.</a:t>
            </a:r>
            <a:br>
              <a:rPr lang="en-US" sz="3600" i="1" dirty="0">
                <a:latin typeface="Trebuchet MS" panose="020B0603020202020204" pitchFamily="34" charset="0"/>
              </a:rPr>
            </a:br>
            <a:endParaRPr lang="en-US" sz="3600" i="1" dirty="0">
              <a:latin typeface="Trebuchet MS" panose="020B0603020202020204" pitchFamily="34" charset="0"/>
            </a:endParaRPr>
          </a:p>
        </p:txBody>
      </p:sp>
      <p:pic>
        <p:nvPicPr>
          <p:cNvPr id="7170" name="Picture 2" descr="Image result for project motiv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58" y="1899137"/>
            <a:ext cx="3470640" cy="347064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Visual Pearl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cology 16x9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 ecology education photo presentation.potx" id="{C2041BFC-79DD-469A-9C9C-CE3A45FF64F3}" vid="{F6D325B2-35D9-40C5-B4CD-C0A8483D5659}"/>
    </a:ext>
  </a:extLst>
</a:theme>
</file>

<file path=ppt/theme/theme2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Nature ecology education photo presentation</Template>
  <TotalTime>4494</TotalTime>
  <Words>830</Words>
  <Application>Microsoft Office PowerPoint</Application>
  <PresentationFormat>Widescreen</PresentationFormat>
  <Paragraphs>181</Paragraphs>
  <Slides>23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MS PGothic</vt:lpstr>
      <vt:lpstr>Arial</vt:lpstr>
      <vt:lpstr>Calibri</vt:lpstr>
      <vt:lpstr>Corbel</vt:lpstr>
      <vt:lpstr>Trebuchet MS</vt:lpstr>
      <vt:lpstr>Ecology 16x9</vt:lpstr>
      <vt:lpstr>think-cell Slide</vt:lpstr>
      <vt:lpstr>Worksheet</vt:lpstr>
      <vt:lpstr>Analytics on the Movement of Floating Marine Debris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Olashile Adebimpe</dc:creator>
  <cp:lastModifiedBy>Olashile Adebimpe</cp:lastModifiedBy>
  <cp:revision>133</cp:revision>
  <dcterms:created xsi:type="dcterms:W3CDTF">2017-11-12T22:46:11Z</dcterms:created>
  <dcterms:modified xsi:type="dcterms:W3CDTF">2017-11-27T21:49:14Z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